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1373" r:id="rId3"/>
    <p:sldId id="4435" r:id="rId4"/>
    <p:sldId id="2145707800" r:id="rId5"/>
    <p:sldId id="2145707820" r:id="rId6"/>
    <p:sldId id="1368" r:id="rId7"/>
    <p:sldId id="1367" r:id="rId8"/>
    <p:sldId id="1370" r:id="rId9"/>
    <p:sldId id="2145707821" r:id="rId10"/>
    <p:sldId id="2145707822" r:id="rId11"/>
    <p:sldId id="2145707823" r:id="rId12"/>
    <p:sldId id="2145707824" r:id="rId13"/>
  </p:sldIdLst>
  <p:sldSz cx="12192000" cy="7200900"/>
  <p:notesSz cx="6888163" cy="10018713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PI" initials="E" lastIdx="1" clrIdx="0">
    <p:extLst>
      <p:ext uri="{19B8F6BF-5375-455C-9EA6-DF929625EA0E}">
        <p15:presenceInfo xmlns:p15="http://schemas.microsoft.com/office/powerpoint/2012/main" userId="EP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B2CE"/>
    <a:srgbClr val="CCFFCC"/>
    <a:srgbClr val="CCECFF"/>
    <a:srgbClr val="D6E5FC"/>
    <a:srgbClr val="FF7C80"/>
    <a:srgbClr val="FFC000"/>
    <a:srgbClr val="FF3300"/>
    <a:srgbClr val="0000FF"/>
    <a:srgbClr val="FFCCFF"/>
    <a:srgbClr val="C59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1" autoAdjust="0"/>
    <p:restoredTop sz="92252" autoAdjust="0"/>
  </p:normalViewPr>
  <p:slideViewPr>
    <p:cSldViewPr snapToGrid="0">
      <p:cViewPr varScale="1">
        <p:scale>
          <a:sx n="97" d="100"/>
          <a:sy n="97" d="100"/>
        </p:scale>
        <p:origin x="798" y="84"/>
      </p:cViewPr>
      <p:guideLst>
        <p:guide orient="horz" pos="2160"/>
        <p:guide pos="3840"/>
        <p:guide orient="horz" pos="2268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20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84500" cy="501571"/>
          </a:xfrm>
          <a:prstGeom prst="rect">
            <a:avLst/>
          </a:prstGeom>
        </p:spPr>
        <p:txBody>
          <a:bodyPr vert="horz" lIns="92462" tIns="46230" rIns="92462" bIns="4623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9" y="4"/>
            <a:ext cx="2984500" cy="501571"/>
          </a:xfrm>
          <a:prstGeom prst="rect">
            <a:avLst/>
          </a:prstGeom>
        </p:spPr>
        <p:txBody>
          <a:bodyPr vert="horz" lIns="92462" tIns="46230" rIns="92462" bIns="46230" rtlCol="0"/>
          <a:lstStyle>
            <a:lvl1pPr algn="r">
              <a:defRPr sz="1200"/>
            </a:lvl1pPr>
          </a:lstStyle>
          <a:p>
            <a:fld id="{CDB38CD0-7333-46E6-AEC2-02264A07A1A3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82613" y="1250950"/>
            <a:ext cx="572293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2" tIns="46230" rIns="92462" bIns="46230" rtlCol="0" anchor="ctr"/>
          <a:lstStyle/>
          <a:p>
            <a:endParaRPr lang="es-P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80" y="4822062"/>
            <a:ext cx="5510213" cy="3944312"/>
          </a:xfrm>
          <a:prstGeom prst="rect">
            <a:avLst/>
          </a:prstGeom>
        </p:spPr>
        <p:txBody>
          <a:bodyPr vert="horz" lIns="92462" tIns="46230" rIns="92462" bIns="4623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3" y="9517151"/>
            <a:ext cx="2984500" cy="501571"/>
          </a:xfrm>
          <a:prstGeom prst="rect">
            <a:avLst/>
          </a:prstGeom>
        </p:spPr>
        <p:txBody>
          <a:bodyPr vert="horz" lIns="92462" tIns="46230" rIns="92462" bIns="4623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9" y="9517151"/>
            <a:ext cx="2984500" cy="501571"/>
          </a:xfrm>
          <a:prstGeom prst="rect">
            <a:avLst/>
          </a:prstGeom>
        </p:spPr>
        <p:txBody>
          <a:bodyPr vert="horz" lIns="92462" tIns="46230" rIns="92462" bIns="46230" rtlCol="0" anchor="b"/>
          <a:lstStyle>
            <a:lvl1pPr algn="r">
              <a:defRPr sz="1200"/>
            </a:lvl1pPr>
          </a:lstStyle>
          <a:p>
            <a:fld id="{166E0132-8B67-4221-A00A-B79B78220751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8267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E0132-8B67-4221-A00A-B79B78220751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29794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1143000"/>
            <a:ext cx="5226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PE"/>
          </a:p>
        </p:txBody>
      </p:sp>
      <p:sp>
        <p:nvSpPr>
          <p:cNvPr id="200" name="Google Shape;20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8443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1143000"/>
            <a:ext cx="5226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PE"/>
          </a:p>
        </p:txBody>
      </p:sp>
      <p:sp>
        <p:nvSpPr>
          <p:cNvPr id="200" name="Google Shape;20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530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2" y="1178482"/>
            <a:ext cx="9144000" cy="25069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2" y="3782140"/>
            <a:ext cx="9144000" cy="173855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6281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7132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83381"/>
            <a:ext cx="2628900" cy="610243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83381"/>
            <a:ext cx="7734300" cy="610243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16648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>
            <a:spLocks noGrp="1"/>
          </p:cNvSpPr>
          <p:nvPr>
            <p:ph type="pic" idx="2"/>
          </p:nvPr>
        </p:nvSpPr>
        <p:spPr>
          <a:xfrm>
            <a:off x="523335" y="1320165"/>
            <a:ext cx="4343400" cy="45605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94822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54302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95226"/>
            <a:ext cx="10515600" cy="299537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818938"/>
            <a:ext cx="10515600" cy="157519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4730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1" y="1916906"/>
            <a:ext cx="5181601" cy="456890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916906"/>
            <a:ext cx="5181601" cy="456890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2757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83382"/>
            <a:ext cx="10515600" cy="139184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92" y="1765223"/>
            <a:ext cx="5157787" cy="8651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92" y="2630331"/>
            <a:ext cx="5157787" cy="386881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765223"/>
            <a:ext cx="5183187" cy="8651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630331"/>
            <a:ext cx="5183187" cy="386881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01564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1127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0966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80060"/>
            <a:ext cx="3932236" cy="16802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7" y="1036797"/>
            <a:ext cx="6172201" cy="51173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1" y="2160270"/>
            <a:ext cx="3932236" cy="400216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777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80060"/>
            <a:ext cx="3932236" cy="16802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7" y="1036797"/>
            <a:ext cx="6172201" cy="51173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1" y="2160270"/>
            <a:ext cx="3932236" cy="400216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8841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83382"/>
            <a:ext cx="10515600" cy="1391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916906"/>
            <a:ext cx="10515600" cy="4568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1" y="6674168"/>
            <a:ext cx="2743201" cy="3833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CB9A4-D377-439C-8EFB-FFA8483CD179}" type="datetimeFigureOut">
              <a:rPr lang="es-PE" smtClean="0"/>
              <a:t>22/07/2026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674168"/>
            <a:ext cx="4114800" cy="3833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674168"/>
            <a:ext cx="2743201" cy="3833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CE75B-F0A0-456C-8A16-75B06E8F60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0097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file:///D:\DISCO%20D\INFORMACION%202026\ANALISIS\2026\SALA%20SITUACIONAL%20%202026\SALA%20SARAMPION%20CONTIGENCIA\SARAMPION\ANALISIS%20SARAMPION%20SE.xlsx!ESTABLE.%20NOTIFICANTES!F8C15:F15C18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oleObject" Target="file:///D:\DISCO%20D\INFORMACION%202026\ANALISIS\2026\SALA%20SITUACIONAL%20%202026\SALA%20SARAMPION%20CONTIGENCIA\SARAMPION\ANALISIS%20SARAMPION%20SE.xlsx!ESTABLE.%20NOTIFICANTES!F28C15:F36C2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file:///D:\DISCO%20D\INFORMACION%202026\ANALISIS\2026\SALA%20SITUACIONAL%20%202026\SALA%20SARAMPION%20CONTIGENCIA\SARAMPION\ANALISIS%20SARAMPION%20SE.xlsx!ZONIFICACION!F3C10:F10C15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file:///D:\DISCO%20D\INFORMACION%202026\ANALISIS\2026\SALA%20SITUACIONAL%20%202026\SALA%20SARAMPION%20CONTIGENCIA\SARAMPION\ANALISIS%20SARAMPION%20SE.xlsx!SARAMPION%20BASE%20X%20IS%20NOTISP!F8C2:F16C15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file:///D:\DISCO%20D\INFORMACION%202026\ANALISIS\2026\SALA%20SITUACIONAL%20%202026\SALA%20SARAMPION%20CONTIGENCIA\SARAMPION\ANALISIS%20SARAMPION%20SE.xlsx!SE!%5bANALISIS%20SARAMPION%20SE.xlsx%5dSE%201%20Gr&#225;fico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file:///D:\DISCO%20D\INFORMACION%202026\ANALISIS\2026\SALA%20SITUACIONAL%20%202026\SALA%20SARAMPION%20CONTIGENCIA\SARAMPION\ANALISIS%20SARAMPION%20SE.xlsx!LOCAL%20AFECT!F8C15:F12C20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D:\DISCO%20D\INFORMACION%202026\ANALISIS\2026\SALA%20SITUACIONAL%20%202026\SALA%20SARAMPION%20CONTIGENCIA\SARAMPION\ANALISIS%20SARAMPION%20SE.xlsx!ETAPAS%20DE%20VIDA!%5bANALISIS%20SARAMPION%20SE.xlsx%5dETAPAS%20DE%20VIDA%201%20Gr&#225;fico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oleObject" Target="file:///D:\DISCO%20D\INFORMACION%202026\ANALISIS\2026\SALA%20SITUACIONAL%20%202026\SALA%20SARAMPION%20CONTIGENCIA\SARAMPION\ANALISIS%20SARAMPION%20SE.xlsx!ETAPAS%20DE%20VIDA!F16C2:F23C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2B5830-6CEE-14A9-2724-3B42C8768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75"/>
          <a:stretch/>
        </p:blipFill>
        <p:spPr>
          <a:xfrm>
            <a:off x="1938528" y="0"/>
            <a:ext cx="6611112" cy="1008888"/>
          </a:xfrm>
          <a:prstGeom prst="rect">
            <a:avLst/>
          </a:prstGeom>
        </p:spPr>
      </p:pic>
      <p:sp>
        <p:nvSpPr>
          <p:cNvPr id="3075" name="Text Box 421"/>
          <p:cNvSpPr txBox="1">
            <a:spLocks noChangeArrowheads="1"/>
          </p:cNvSpPr>
          <p:nvPr/>
        </p:nvSpPr>
        <p:spPr bwMode="auto">
          <a:xfrm>
            <a:off x="1524003" y="2240282"/>
            <a:ext cx="900113" cy="24468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390" name="389 Rectángulo"/>
          <p:cNvSpPr/>
          <p:nvPr/>
        </p:nvSpPr>
        <p:spPr>
          <a:xfrm>
            <a:off x="0" y="1756142"/>
            <a:ext cx="12079224" cy="3170099"/>
          </a:xfrm>
          <a:prstGeom prst="rect">
            <a:avLst/>
          </a:prstGeom>
          <a:solidFill>
            <a:srgbClr val="7DDDF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relaxedInse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10000" b="1" spc="50" dirty="0">
                <a:ln w="11430">
                  <a:solidFill>
                    <a:srgbClr val="002060"/>
                  </a:solidFill>
                </a:ln>
                <a:latin typeface="Arial" pitchFamily="34" charset="0"/>
                <a:cs typeface="Arial" pitchFamily="34" charset="0"/>
              </a:rPr>
              <a:t>SALA DE SARAMPIÓN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23C464F-6E1E-B514-1226-CFABD845A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152" y="51816"/>
            <a:ext cx="1719072" cy="10088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279743E-06DA-C899-E001-986ABA1B01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100" b="11207"/>
          <a:stretch/>
        </p:blipFill>
        <p:spPr>
          <a:xfrm>
            <a:off x="0" y="0"/>
            <a:ext cx="1938528" cy="10088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22F6CA-DED6-F05B-1F2D-288B1E189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51816"/>
            <a:ext cx="1901952" cy="100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8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"/>
    </mc:Choice>
    <mc:Fallback xmlns="">
      <p:transition spd="slow" advTm="191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" y="-1"/>
            <a:ext cx="12192000" cy="1384995"/>
          </a:xfrm>
          <a:prstGeom prst="rect">
            <a:avLst/>
          </a:prstGeom>
          <a:solidFill>
            <a:srgbClr val="59E2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CASOS DE SARAMPIÓN SOSPECHOSOS Y CONFIRMADO POR ESTABLECIMIENTO DE SALUD NOTIFICANTE, RED DE SALUD  ALTO</a:t>
            </a:r>
          </a:p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 AMAZONAS, DIRESA LORETO, 2026 *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" y="67854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 Alto Amazonas-Unidad de Epidemiología.</a:t>
            </a:r>
          </a:p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   (*) Hasta la SE 29.</a:t>
            </a:r>
            <a:endParaRPr lang="es-CO" sz="900" dirty="0">
              <a:solidFill>
                <a:srgbClr val="140A00"/>
              </a:solidFill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156D6F3-0CE4-BF4F-006C-AB2E5C18DD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222791"/>
              </p:ext>
            </p:extLst>
          </p:nvPr>
        </p:nvGraphicFramePr>
        <p:xfrm>
          <a:off x="-11113" y="2060575"/>
          <a:ext cx="4803776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048227" imgH="1761996" progId="Excel.Sheet.12">
                  <p:link updateAutomatic="1"/>
                </p:oleObj>
              </mc:Choice>
              <mc:Fallback>
                <p:oleObj name="Worksheet" r:id="rId2" imgW="6048227" imgH="176199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1113" y="2060575"/>
                        <a:ext cx="4803776" cy="209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0A522D09-71BA-3076-E36A-894B42D090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633029"/>
              </p:ext>
            </p:extLst>
          </p:nvPr>
        </p:nvGraphicFramePr>
        <p:xfrm>
          <a:off x="4965290" y="2172929"/>
          <a:ext cx="7164798" cy="2021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772574" imgH="1457209" progId="Excel.Sheet.12">
                  <p:link updateAutomatic="1"/>
                </p:oleObj>
              </mc:Choice>
              <mc:Fallback>
                <p:oleObj name="Worksheet" r:id="rId4" imgW="7772574" imgH="145720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65290" y="2172929"/>
                        <a:ext cx="7164798" cy="2021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803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"/>
    </mc:Choice>
    <mc:Fallback xmlns="">
      <p:transition spd="slow" advTm="70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" y="-1"/>
            <a:ext cx="12192000" cy="1384995"/>
          </a:xfrm>
          <a:prstGeom prst="rect">
            <a:avLst/>
          </a:prstGeom>
          <a:solidFill>
            <a:srgbClr val="59E2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CASOS DE SARAMPIÓN SOSPECHOSOS Y CONFIRMADO POR BARRIOS, RED DE SALUD  ALTO</a:t>
            </a:r>
          </a:p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 AMAZONAS, DIRESA LORETO, 2026 *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" y="67854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 Alto Amazonas-Unidad de Epidemiología.</a:t>
            </a:r>
          </a:p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   (*) Hasta la SE 29.</a:t>
            </a:r>
            <a:endParaRPr lang="es-CO" sz="900" dirty="0">
              <a:solidFill>
                <a:srgbClr val="140A00"/>
              </a:solidFill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3C8D657-34EC-9005-69B6-8E24128CDB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698912"/>
              </p:ext>
            </p:extLst>
          </p:nvPr>
        </p:nvGraphicFramePr>
        <p:xfrm>
          <a:off x="580103" y="2084439"/>
          <a:ext cx="9281651" cy="2713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19772" imgH="1438442" progId="Excel.Sheet.12">
                  <p:link updateAutomatic="1"/>
                </p:oleObj>
              </mc:Choice>
              <mc:Fallback>
                <p:oleObj name="Worksheet" r:id="rId2" imgW="5419772" imgH="143844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80103" y="2084439"/>
                        <a:ext cx="9281651" cy="2713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947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"/>
    </mc:Choice>
    <mc:Fallback xmlns="">
      <p:transition spd="slow" advTm="70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2B5830-6CEE-14A9-2724-3B42C8768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75"/>
          <a:stretch/>
        </p:blipFill>
        <p:spPr>
          <a:xfrm>
            <a:off x="1938528" y="0"/>
            <a:ext cx="6611112" cy="1008888"/>
          </a:xfrm>
          <a:prstGeom prst="rect">
            <a:avLst/>
          </a:prstGeom>
        </p:spPr>
      </p:pic>
      <p:sp>
        <p:nvSpPr>
          <p:cNvPr id="3075" name="Text Box 421"/>
          <p:cNvSpPr txBox="1">
            <a:spLocks noChangeArrowheads="1"/>
          </p:cNvSpPr>
          <p:nvPr/>
        </p:nvSpPr>
        <p:spPr bwMode="auto">
          <a:xfrm>
            <a:off x="1524003" y="2240282"/>
            <a:ext cx="900113" cy="24468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390" name="389 Rectángulo"/>
          <p:cNvSpPr/>
          <p:nvPr/>
        </p:nvSpPr>
        <p:spPr>
          <a:xfrm>
            <a:off x="180974" y="1756142"/>
            <a:ext cx="11898249" cy="3170099"/>
          </a:xfrm>
          <a:prstGeom prst="rect">
            <a:avLst/>
          </a:prstGeom>
          <a:solidFill>
            <a:srgbClr val="7DDDF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relaxedInse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10000" b="1" spc="50" dirty="0">
                <a:ln w="11430">
                  <a:solidFill>
                    <a:srgbClr val="002060"/>
                  </a:solidFill>
                </a:ln>
                <a:latin typeface="Arial" pitchFamily="34" charset="0"/>
                <a:cs typeface="Arial" pitchFamily="34" charset="0"/>
              </a:rPr>
              <a:t>MUCHAS GRACIAS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23C464F-6E1E-B514-1226-CFABD845A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152" y="51816"/>
            <a:ext cx="1719072" cy="10088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279743E-06DA-C899-E001-986ABA1B01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100" b="11207"/>
          <a:stretch/>
        </p:blipFill>
        <p:spPr>
          <a:xfrm>
            <a:off x="0" y="0"/>
            <a:ext cx="1938528" cy="10088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22F6CA-DED6-F05B-1F2D-288B1E189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51816"/>
            <a:ext cx="1901952" cy="100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2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"/>
    </mc:Choice>
    <mc:Fallback xmlns="">
      <p:transition spd="slow" advTm="191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2B5830-6CEE-14A9-2724-3B42C8768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75"/>
          <a:stretch/>
        </p:blipFill>
        <p:spPr>
          <a:xfrm>
            <a:off x="1938528" y="0"/>
            <a:ext cx="6611112" cy="1008888"/>
          </a:xfrm>
          <a:prstGeom prst="rect">
            <a:avLst/>
          </a:prstGeom>
        </p:spPr>
      </p:pic>
      <p:sp>
        <p:nvSpPr>
          <p:cNvPr id="3075" name="Text Box 421"/>
          <p:cNvSpPr txBox="1">
            <a:spLocks noChangeArrowheads="1"/>
          </p:cNvSpPr>
          <p:nvPr/>
        </p:nvSpPr>
        <p:spPr bwMode="auto">
          <a:xfrm>
            <a:off x="1524003" y="2240282"/>
            <a:ext cx="900113" cy="24468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  <a:p>
            <a:pPr>
              <a:spcBef>
                <a:spcPct val="50000"/>
              </a:spcBef>
            </a:pP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23C464F-6E1E-B514-1226-CFABD845A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152" y="51816"/>
            <a:ext cx="1719072" cy="10088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279743E-06DA-C899-E001-986ABA1B01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100" b="11207"/>
          <a:stretch/>
        </p:blipFill>
        <p:spPr>
          <a:xfrm>
            <a:off x="0" y="0"/>
            <a:ext cx="1938528" cy="10088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22F6CA-DED6-F05B-1F2D-288B1E189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51816"/>
            <a:ext cx="1901952" cy="1008888"/>
          </a:xfrm>
          <a:prstGeom prst="rect">
            <a:avLst/>
          </a:prstGeom>
        </p:spPr>
      </p:pic>
      <p:sp>
        <p:nvSpPr>
          <p:cNvPr id="5" name="object 3" descr="$PPTXTitle">
            <a:extLst>
              <a:ext uri="{FF2B5EF4-FFF2-40B4-BE49-F238E27FC236}">
                <a16:creationId xmlns:a16="http://schemas.microsoft.com/office/drawing/2014/main" id="{0C3E4EA3-5EAD-6BBB-DF1E-F8BAB2610BE6}"/>
              </a:ext>
            </a:extLst>
          </p:cNvPr>
          <p:cNvSpPr txBox="1">
            <a:spLocks/>
          </p:cNvSpPr>
          <p:nvPr/>
        </p:nvSpPr>
        <p:spPr>
          <a:xfrm>
            <a:off x="347662" y="1409971"/>
            <a:ext cx="11496675" cy="397545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74955" algn="ctr">
              <a:lnSpc>
                <a:spcPts val="3060"/>
              </a:lnSpc>
              <a:buClr>
                <a:srgbClr val="000000"/>
              </a:buClr>
              <a:buFont typeface="Arial"/>
              <a:buNone/>
            </a:pPr>
            <a:r>
              <a:rPr lang="es-PE" sz="2800" b="1" spc="-10" dirty="0">
                <a:solidFill>
                  <a:srgbClr val="FFFFFF"/>
                </a:solidFill>
                <a:latin typeface="Calibri"/>
                <a:cs typeface="Calibri"/>
                <a:sym typeface="Arial"/>
              </a:rPr>
              <a:t>Sarampión: generalidades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A68A3DCE-3AB4-AD2E-7C40-6EA5C82FE88F}"/>
              </a:ext>
            </a:extLst>
          </p:cNvPr>
          <p:cNvSpPr txBox="1"/>
          <p:nvPr/>
        </p:nvSpPr>
        <p:spPr>
          <a:xfrm>
            <a:off x="733425" y="2606145"/>
            <a:ext cx="11201400" cy="376898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 marR="5080" lvl="0" indent="-228600" algn="just" defTabSz="914400" rtl="0" eaLnBrk="1" fontAlgn="auto" latinLnBrk="0" hangingPunct="1">
              <a:lnSpc>
                <a:spcPts val="238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Tx/>
              <a:buFont typeface="Arial MT"/>
              <a:buChar char="•"/>
              <a:tabLst>
                <a:tab pos="241300" algn="l"/>
              </a:tabLst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Infección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virus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del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sarampión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ARN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monocatenario.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género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Morbillivirus,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Familia</a:t>
            </a:r>
            <a:r>
              <a:rPr kumimoji="0" sz="2200" b="0" i="0" u="none" strike="noStrike" kern="0" cap="none" spc="-8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1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Paramyxoviridae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41300" marR="100330" lvl="0" indent="-228600" algn="just" defTabSz="914400" rtl="0" eaLnBrk="1" fontAlgn="auto" latinLnBrk="0" hangingPunct="1">
              <a:lnSpc>
                <a:spcPct val="900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Tx/>
              <a:buFont typeface="Arial MT"/>
              <a:buChar char="•"/>
              <a:tabLst>
                <a:tab pos="2413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Células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objetivo: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s-ES" sz="2200" b="0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 </a:t>
            </a:r>
            <a:r>
              <a:rPr kumimoji="0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células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inmunitarias</a:t>
            </a:r>
            <a:r>
              <a:rPr kumimoji="0" sz="2200" b="1" i="0" u="none" strike="noStrike" kern="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s-ES" sz="2200" b="1" i="0" u="none" strike="noStrike" kern="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y </a:t>
            </a:r>
            <a:r>
              <a:rPr kumimoji="0" sz="2200" b="1" i="0" u="none" strike="noStrike" kern="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epiteliales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respiratorias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41300" marR="75565" lvl="0" indent="-228600" algn="just" defTabSz="914400" rtl="0" eaLnBrk="1" fontAlgn="auto" latinLnBrk="0" hangingPunct="1">
              <a:lnSpc>
                <a:spcPct val="90100"/>
              </a:lnSpc>
              <a:spcBef>
                <a:spcPts val="994"/>
              </a:spcBef>
              <a:spcAft>
                <a:spcPts val="0"/>
              </a:spcAft>
              <a:buClr>
                <a:srgbClr val="000000"/>
              </a:buClr>
              <a:buSzTx/>
              <a:buFont typeface="Arial MT"/>
              <a:buChar char="•"/>
              <a:tabLst>
                <a:tab pos="241300" algn="l"/>
              </a:tabLst>
              <a:defRPr/>
            </a:pPr>
            <a:r>
              <a:rPr kumimoji="0" lang="es-P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ransmisión</a:t>
            </a: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kumimoji="0" sz="2200" b="0" i="0" u="none" strike="noStrike" kern="0" cap="none" spc="-9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predominantemente</a:t>
            </a:r>
            <a:r>
              <a:rPr kumimoji="0" lang="es-ES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por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inhalación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aerosoles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infecciosos,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puede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permanecer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en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aire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hasta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dos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horas</a:t>
            </a:r>
            <a:endParaRPr kumimoji="0" lang="es-PE" sz="2200" b="0" i="0" u="none" strike="noStrike" kern="0" cap="none" spc="-1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41300" marR="75565" lvl="0" indent="-228600" algn="just" defTabSz="914400" rtl="0" eaLnBrk="1" fontAlgn="auto" latinLnBrk="0" hangingPunct="1">
              <a:lnSpc>
                <a:spcPct val="90100"/>
              </a:lnSpc>
              <a:spcBef>
                <a:spcPts val="994"/>
              </a:spcBef>
              <a:spcAft>
                <a:spcPts val="0"/>
              </a:spcAft>
              <a:buClr>
                <a:srgbClr val="000000"/>
              </a:buClr>
              <a:buSzTx/>
              <a:buFont typeface="Arial MT"/>
              <a:buChar char="•"/>
              <a:tabLst>
                <a:tab pos="2413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Incubación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 De 07 a 21 días (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promedio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10 a 14 días).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Transmisible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desde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4 días antes hasta 4 días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después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del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exantema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240665" marR="0" lvl="0" indent="-227965" algn="just" defTabSz="914400" rtl="0" eaLnBrk="1" fontAlgn="auto" latinLnBrk="0" hangingPunct="1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>
                <a:srgbClr val="000000"/>
              </a:buClr>
              <a:buSzTx/>
              <a:buFont typeface="Arial MT"/>
              <a:buChar char="•"/>
              <a:tabLst>
                <a:tab pos="24066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R0: 12 – 18</a:t>
            </a:r>
            <a:r>
              <a:rPr kumimoji="0" lang="es-P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Número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de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reproducción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básico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cada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caso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puede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contagiar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de 12 a 18 personas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susceptibles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240665" marR="0" lvl="0" indent="-227965" algn="just" defTabSz="914400" rtl="0" eaLnBrk="1" fontAlgn="auto" latinLnBrk="0" hangingPunct="1">
              <a:lnSpc>
                <a:spcPct val="100000"/>
              </a:lnSpc>
              <a:spcBef>
                <a:spcPts val="730"/>
              </a:spcBef>
              <a:spcAft>
                <a:spcPts val="0"/>
              </a:spcAft>
              <a:buClr>
                <a:srgbClr val="000000"/>
              </a:buClr>
              <a:buSzTx/>
              <a:buFont typeface="Arial MT"/>
              <a:buChar char="•"/>
              <a:tabLst>
                <a:tab pos="24066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Humano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único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sz="2200" b="0" i="0" u="none" strike="noStrike" kern="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reservorio</a:t>
            </a:r>
            <a:r>
              <a:rPr kumimoji="0" lang="es-ES" sz="22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893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"/>
    </mc:Choice>
    <mc:Fallback xmlns="">
      <p:transition spd="slow" advTm="191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38200" y="1184727"/>
            <a:ext cx="10515600" cy="397545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274955" algn="ctr">
              <a:lnSpc>
                <a:spcPts val="3060"/>
              </a:lnSpc>
              <a:buClr>
                <a:srgbClr val="000000"/>
              </a:buClr>
              <a:buFont typeface="Arial"/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  <a:sym typeface="Arial"/>
              </a:rPr>
              <a:t>Sarampión: generalidades</a:t>
            </a:r>
          </a:p>
        </p:txBody>
      </p:sp>
      <p:sp>
        <p:nvSpPr>
          <p:cNvPr id="7" name="Text 24">
            <a:extLst>
              <a:ext uri="{FF2B5EF4-FFF2-40B4-BE49-F238E27FC236}">
                <a16:creationId xmlns:a16="http://schemas.microsoft.com/office/drawing/2014/main" id="{450D2BDA-4A08-4128-A70C-954CBDEC7350}"/>
              </a:ext>
            </a:extLst>
          </p:cNvPr>
          <p:cNvSpPr/>
          <p:nvPr/>
        </p:nvSpPr>
        <p:spPr>
          <a:xfrm>
            <a:off x="357052" y="1733091"/>
            <a:ext cx="68599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buClr>
                <a:srgbClr val="000000"/>
              </a:buClr>
              <a:defRPr/>
            </a:pPr>
            <a:r>
              <a:rPr lang="en-US" sz="2800" b="1" kern="0" spc="-10" dirty="0">
                <a:solidFill>
                  <a:srgbClr val="FF0000"/>
                </a:solidFill>
                <a:latin typeface="Calibri"/>
                <a:cs typeface="Calibri"/>
                <a:sym typeface="Arial"/>
              </a:rPr>
              <a:t>Amnesia inmunitaria: El daño que </a:t>
            </a:r>
            <a:r>
              <a:rPr lang="en-US" sz="2800" b="1" kern="0" spc="-10" dirty="0" err="1">
                <a:solidFill>
                  <a:srgbClr val="FF0000"/>
                </a:solidFill>
                <a:latin typeface="Calibri"/>
                <a:cs typeface="Calibri"/>
                <a:sym typeface="Arial"/>
              </a:rPr>
              <a:t>perdura</a:t>
            </a:r>
            <a:endParaRPr lang="en-US" sz="2800" b="1" kern="0" spc="-10" dirty="0">
              <a:solidFill>
                <a:srgbClr val="FF0000"/>
              </a:solidFill>
              <a:latin typeface="Calibri"/>
              <a:cs typeface="Calibri"/>
              <a:sym typeface="Arial"/>
            </a:endParaRPr>
          </a:p>
        </p:txBody>
      </p:sp>
      <p:sp>
        <p:nvSpPr>
          <p:cNvPr id="8" name="Text 25">
            <a:extLst>
              <a:ext uri="{FF2B5EF4-FFF2-40B4-BE49-F238E27FC236}">
                <a16:creationId xmlns:a16="http://schemas.microsoft.com/office/drawing/2014/main" id="{5CB1DB0C-54EB-4E96-B264-46217DF888E7}"/>
              </a:ext>
            </a:extLst>
          </p:cNvPr>
          <p:cNvSpPr/>
          <p:nvPr/>
        </p:nvSpPr>
        <p:spPr>
          <a:xfrm>
            <a:off x="357052" y="2554452"/>
            <a:ext cx="11617378" cy="29337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 algn="just"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 virus infecta y destruye linfocitos B y T de memoria, borrando defensas previamente adquiridas contra otros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patógenos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177800" indent="-177800" algn="just"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2400" kern="0" spc="-1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177800" indent="-177800" algn="just"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Puede afectar entre el 11 % y el 73 % del repertorio inmunológico preexistente, aumentando la susceptibilidad a infecciones secundarias durante meses o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años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177800" indent="-177800" algn="just"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2400" kern="0" spc="-1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177800" indent="-177800" algn="just"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 80–90 % de casos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cursa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con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cuadro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clínico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leve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(manejo domiciliario); el 10–20 % puede requerir </a:t>
            </a:r>
            <a:r>
              <a:rPr lang="en-US" sz="2400" kern="0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hospitalización</a:t>
            </a:r>
            <a:r>
              <a:rPr lang="en-US" sz="2400" kern="0" spc="-1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09721A-FD9B-34AD-A0B9-1F168590C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13" t="15651" r="6328" b="73685"/>
          <a:stretch/>
        </p:blipFill>
        <p:spPr>
          <a:xfrm>
            <a:off x="0" y="1"/>
            <a:ext cx="11877675" cy="86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6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"/>
          <p:cNvSpPr/>
          <p:nvPr/>
        </p:nvSpPr>
        <p:spPr>
          <a:xfrm>
            <a:off x="952500" y="792305"/>
            <a:ext cx="10712244" cy="698949"/>
          </a:xfrm>
          <a:prstGeom prst="rect">
            <a:avLst/>
          </a:prstGeom>
          <a:solidFill>
            <a:srgbClr val="22AB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4"/>
          <p:cNvSpPr txBox="1"/>
          <p:nvPr/>
        </p:nvSpPr>
        <p:spPr>
          <a:xfrm>
            <a:off x="1417198" y="792305"/>
            <a:ext cx="10247546" cy="480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s-MX" sz="2800" b="1" dirty="0">
                <a:ea typeface="+mj-ea"/>
                <a:cs typeface="Arial" panose="020B0604020202020204" pitchFamily="34" charset="0"/>
              </a:rPr>
              <a:t>AE Nº006 – 2026: ANTECEDENTES</a:t>
            </a:r>
          </a:p>
        </p:txBody>
      </p:sp>
      <p:sp>
        <p:nvSpPr>
          <p:cNvPr id="5" name="77 CuadroTexto">
            <a:extLst>
              <a:ext uri="{FF2B5EF4-FFF2-40B4-BE49-F238E27FC236}">
                <a16:creationId xmlns:a16="http://schemas.microsoft.com/office/drawing/2014/main" id="{09DBF67B-6858-4A4C-39FE-4C6B787FE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998" y="6652486"/>
            <a:ext cx="4626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s-PE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800" b="0" i="0" u="none" strike="noStrike" cap="none" spc="0" normalizeH="0" baseline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PE" altLang="es-PE" dirty="0"/>
              <a:t>Fuente: AE-CDC-N°005-2026.</a:t>
            </a:r>
          </a:p>
          <a:p>
            <a:r>
              <a:rPr lang="es-ES" dirty="0"/>
              <a:t>Elaborado: Centro Nacional de Epidemiología, Prevención y Control de Enfermedades – MINSA.</a:t>
            </a:r>
            <a:endParaRPr lang="es-PE" dirty="0"/>
          </a:p>
        </p:txBody>
      </p:sp>
      <p:sp>
        <p:nvSpPr>
          <p:cNvPr id="3" name="77 CuadroTexto">
            <a:extLst>
              <a:ext uri="{FF2B5EF4-FFF2-40B4-BE49-F238E27FC236}">
                <a16:creationId xmlns:a16="http://schemas.microsoft.com/office/drawing/2014/main" id="{685710F2-A101-5A63-F1A2-47F165845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998" y="6652486"/>
            <a:ext cx="4626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s-PE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800" b="0" i="0" u="none" strike="noStrike" cap="none" spc="0" normalizeH="0" baseline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PE" altLang="es-PE" dirty="0"/>
              <a:t>Fuente: AE-CDC-N°005-2026.</a:t>
            </a:r>
          </a:p>
          <a:p>
            <a:r>
              <a:rPr lang="es-ES" dirty="0"/>
              <a:t>Elaborado: Centro Nacional de Epidemiología, Prevención y Control de Enfermedades – MINSA.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7151" t="23395" r="17410" b="13524"/>
          <a:stretch/>
        </p:blipFill>
        <p:spPr>
          <a:xfrm>
            <a:off x="1340927" y="1647825"/>
            <a:ext cx="9762502" cy="49988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A59B26-6930-0031-DD7C-B6E715E5D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622"/>
            <a:ext cx="12068175" cy="64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2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"/>
          <p:cNvSpPr/>
          <p:nvPr/>
        </p:nvSpPr>
        <p:spPr>
          <a:xfrm>
            <a:off x="1125317" y="2238375"/>
            <a:ext cx="10663252" cy="2333625"/>
          </a:xfrm>
          <a:prstGeom prst="rect">
            <a:avLst/>
          </a:prstGeom>
          <a:solidFill>
            <a:srgbClr val="22AB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4"/>
          <p:cNvSpPr txBox="1"/>
          <p:nvPr/>
        </p:nvSpPr>
        <p:spPr>
          <a:xfrm>
            <a:off x="904545" y="2807036"/>
            <a:ext cx="10247546" cy="142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s-MX" sz="4800" b="1" dirty="0">
                <a:solidFill>
                  <a:prstClr val="white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es-MX" sz="4800" b="1" dirty="0">
                <a:ea typeface="+mj-ea"/>
                <a:cs typeface="Arial" panose="020B0604020202020204" pitchFamily="34" charset="0"/>
              </a:rPr>
              <a:t>SITUACIÓN ACTUAL DE ALTO AMAZONAS.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88165A-620C-6F25-0BE5-7A6D01D57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7" y="-1"/>
            <a:ext cx="12071126" cy="79057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BDDF761-0EEB-0D46-81BB-89AA98343C86}"/>
              </a:ext>
            </a:extLst>
          </p:cNvPr>
          <p:cNvSpPr txBox="1"/>
          <p:nvPr/>
        </p:nvSpPr>
        <p:spPr>
          <a:xfrm>
            <a:off x="0" y="6791121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Red-Alto Amazonas-Unidad de Epidemiología</a:t>
            </a:r>
          </a:p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.   (*) Hasta la SE 29 .</a:t>
            </a:r>
          </a:p>
        </p:txBody>
      </p:sp>
    </p:spTree>
    <p:extLst>
      <p:ext uri="{BB962C8B-B14F-4D97-AF65-F5344CB8AC3E}">
        <p14:creationId xmlns:p14="http://schemas.microsoft.com/office/powerpoint/2010/main" val="12727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1874" y="6664935"/>
            <a:ext cx="12191999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 Alto Amazonas-Unidad de Epidemiología.</a:t>
            </a:r>
          </a:p>
          <a:p>
            <a:r>
              <a:rPr lang="es-PE" sz="1050" b="1" dirty="0">
                <a:latin typeface="Arial" panose="020B0604020202020204" pitchFamily="34" charset="0"/>
                <a:cs typeface="Arial" panose="020B0604020202020204" pitchFamily="34" charset="0"/>
              </a:rPr>
              <a:t>   (*) Hasta la SE 29.</a:t>
            </a:r>
          </a:p>
          <a:p>
            <a:endParaRPr lang="es-CO" sz="1000" dirty="0">
              <a:solidFill>
                <a:srgbClr val="140A00"/>
              </a:solidFill>
            </a:endParaRPr>
          </a:p>
        </p:txBody>
      </p:sp>
      <p:sp>
        <p:nvSpPr>
          <p:cNvPr id="6" name="CuadroTexto 2"/>
          <p:cNvSpPr txBox="1"/>
          <p:nvPr/>
        </p:nvSpPr>
        <p:spPr>
          <a:xfrm>
            <a:off x="54735" y="201549"/>
            <a:ext cx="12106275" cy="954107"/>
          </a:xfrm>
          <a:prstGeom prst="rect">
            <a:avLst/>
          </a:prstGeom>
          <a:solidFill>
            <a:srgbClr val="59E2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94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SARAMPIÓN  POR DISTRITOS, RED DE SALUD ALTO AMAZONAS, DIRESA LORETO, 2025 - 2026 </a:t>
            </a:r>
            <a:r>
              <a:rPr lang="es-PE" sz="194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15E6E73-4476-49F8-991F-5248F8A64D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712690"/>
              </p:ext>
            </p:extLst>
          </p:nvPr>
        </p:nvGraphicFramePr>
        <p:xfrm>
          <a:off x="393290" y="2025445"/>
          <a:ext cx="10992465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096458" imgH="1724115" progId="Excel.Sheet.12">
                  <p:link updateAutomatic="1"/>
                </p:oleObj>
              </mc:Choice>
              <mc:Fallback>
                <p:oleObj name="Worksheet" r:id="rId2" imgW="9096458" imgH="172411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3290" y="2025445"/>
                        <a:ext cx="10992465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504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0"/>
    </mc:Choice>
    <mc:Fallback xmlns="">
      <p:transition spd="slow" advTm="84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3"/>
            <a:ext cx="12191999" cy="1292662"/>
          </a:xfrm>
          <a:prstGeom prst="rect">
            <a:avLst/>
          </a:prstGeom>
          <a:solidFill>
            <a:srgbClr val="59E2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latin typeface="Arial" panose="020B0604020202020204" pitchFamily="34" charset="0"/>
                <a:cs typeface="Arial" panose="020B0604020202020204" pitchFamily="34" charset="0"/>
              </a:rPr>
              <a:t>CASOS DE SARAMPIÓN SOSPECHOSOS Y CONFIRMADOS SEGÚN SEMANAS EPIDEMIOLÓGICAS, RED DE SALUD ALTO AMAZONAS, DIRESA LORETO, 2025 - 2026 *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0" y="6791121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Red-Alto Amazonas-Unidad de Epidemiología</a:t>
            </a:r>
          </a:p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.   (*) Hasta la SE 29 .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43E2D5C-706C-03A0-5285-33BFE48316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369875"/>
              </p:ext>
            </p:extLst>
          </p:nvPr>
        </p:nvGraphicFramePr>
        <p:xfrm>
          <a:off x="101600" y="1495425"/>
          <a:ext cx="12007850" cy="529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324798" imgH="4210024" progId="Excel.Sheet.12">
                  <p:link updateAutomatic="1"/>
                </p:oleObj>
              </mc:Choice>
              <mc:Fallback>
                <p:oleObj name="Worksheet" r:id="rId2" imgW="9324798" imgH="421002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1600" y="1495425"/>
                        <a:ext cx="12007850" cy="5291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205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"/>
    </mc:Choice>
    <mc:Fallback xmlns="">
      <p:transition spd="slow" advTm="59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" y="-1"/>
            <a:ext cx="12192000" cy="954107"/>
          </a:xfrm>
          <a:prstGeom prst="rect">
            <a:avLst/>
          </a:prstGeom>
          <a:solidFill>
            <a:srgbClr val="59E2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SARAMPIÓN POR LOCALIDAD, RED DE SALUD  ALTO</a:t>
            </a:r>
          </a:p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 AMAZONAS, DIRESA LORETO, 2026 *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" y="67854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 Alto Amazonas-Unidad de Epidemiología.</a:t>
            </a:r>
          </a:p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   (*) Hasta la SE 29.</a:t>
            </a:r>
            <a:endParaRPr lang="es-CO" sz="900" dirty="0">
              <a:solidFill>
                <a:srgbClr val="140A00"/>
              </a:solidFill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896A4F84-1B6B-25F9-A896-D7E885214F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698189"/>
              </p:ext>
            </p:extLst>
          </p:nvPr>
        </p:nvGraphicFramePr>
        <p:xfrm>
          <a:off x="752474" y="1828801"/>
          <a:ext cx="10063010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05716" imgH="1114541" progId="Excel.Sheet.12">
                  <p:link updateAutomatic="1"/>
                </p:oleObj>
              </mc:Choice>
              <mc:Fallback>
                <p:oleObj name="Worksheet" r:id="rId2" imgW="6305716" imgH="111454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52474" y="1828801"/>
                        <a:ext cx="10063010" cy="2495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541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"/>
    </mc:Choice>
    <mc:Fallback xmlns="">
      <p:transition spd="slow" advTm="70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F1EF0F02-F2F2-283B-94C5-2E82B69F56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513192"/>
              </p:ext>
            </p:extLst>
          </p:nvPr>
        </p:nvGraphicFramePr>
        <p:xfrm>
          <a:off x="5486400" y="1181100"/>
          <a:ext cx="6457950" cy="430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638856" imgH="4076571" progId="Excel.Sheet.12">
                  <p:link updateAutomatic="1"/>
                </p:oleObj>
              </mc:Choice>
              <mc:Fallback>
                <p:oleObj name="Worksheet" r:id="rId2" imgW="6638856" imgH="407657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86400" y="1181100"/>
                        <a:ext cx="6457950" cy="4306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" y="-1"/>
            <a:ext cx="12192000" cy="954107"/>
          </a:xfrm>
          <a:prstGeom prst="rect">
            <a:avLst/>
          </a:prstGeom>
          <a:solidFill>
            <a:srgbClr val="59E2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SARAMPIÓN POR ETAPAS DE VIDA, RED DE SALUD  ALTO</a:t>
            </a:r>
          </a:p>
          <a:p>
            <a:pPr algn="ctr"/>
            <a:r>
              <a:rPr lang="es-PE" sz="2800" b="1" dirty="0">
                <a:latin typeface="Arial" panose="020B0604020202020204" pitchFamily="34" charset="0"/>
                <a:cs typeface="Arial" panose="020B0604020202020204" pitchFamily="34" charset="0"/>
              </a:rPr>
              <a:t> AMAZONAS, DIRESA LORETO, 2026 *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" y="67854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Fuente: NOTI-WEB-Elaboración: Red- Alto Amazonas-Unidad de Epidemiología.</a:t>
            </a:r>
          </a:p>
          <a:p>
            <a:r>
              <a:rPr lang="es-PE" sz="900" b="1" dirty="0">
                <a:latin typeface="Arial" panose="020B0604020202020204" pitchFamily="34" charset="0"/>
                <a:cs typeface="Arial" panose="020B0604020202020204" pitchFamily="34" charset="0"/>
              </a:rPr>
              <a:t>   (*) Hasta la SE 29.</a:t>
            </a:r>
            <a:endParaRPr lang="es-CO" sz="900" dirty="0">
              <a:solidFill>
                <a:srgbClr val="140A00"/>
              </a:solidFill>
            </a:endParaRP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A059B24-9B31-C55F-B1AC-A708902865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454980"/>
              </p:ext>
            </p:extLst>
          </p:nvPr>
        </p:nvGraphicFramePr>
        <p:xfrm>
          <a:off x="0" y="1971676"/>
          <a:ext cx="5048250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895656" imgH="1495438" progId="Excel.Sheet.12">
                  <p:link updateAutomatic="1"/>
                </p:oleObj>
              </mc:Choice>
              <mc:Fallback>
                <p:oleObj name="Worksheet" r:id="rId4" imgW="3895656" imgH="14954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1971676"/>
                        <a:ext cx="5048250" cy="220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071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"/>
    </mc:Choice>
    <mc:Fallback xmlns="">
      <p:transition spd="slow" advTm="702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81186</TotalTime>
  <Words>475</Words>
  <Application>Microsoft Office PowerPoint</Application>
  <PresentationFormat>Personalizado</PresentationFormat>
  <Paragraphs>61</Paragraphs>
  <Slides>12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8</vt:i4>
      </vt:variant>
      <vt:variant>
        <vt:lpstr>Títulos de diapositiva</vt:lpstr>
      </vt:variant>
      <vt:variant>
        <vt:i4>12</vt:i4>
      </vt:variant>
    </vt:vector>
  </HeadingPairs>
  <TitlesOfParts>
    <vt:vector size="25" baseType="lpstr">
      <vt:lpstr>Arial</vt:lpstr>
      <vt:lpstr>Arial MT</vt:lpstr>
      <vt:lpstr>Calibri</vt:lpstr>
      <vt:lpstr>Calibri Light</vt:lpstr>
      <vt:lpstr>Tema de Office</vt:lpstr>
      <vt:lpstr>file:///D:\DISCO%20D\INFORMACION%202026\ANALISIS\2026\SALA%20SITUACIONAL%20%202026\SALA%20SARAMPION%20CONTIGENCIA\SARAMPION\ANALISIS%20SARAMPION%20SE.xlsx!SE!%5bANALISIS%20SARAMPION%20SE.xlsx%5dSE%201%20Gráfico</vt:lpstr>
      <vt:lpstr>file:///D:\DISCO%20D\INFORMACION%202026\ANALISIS\2026\SALA%20SITUACIONAL%20%202026\SALA%20SARAMPION%20CONTIGENCIA\SARAMPION\ANALISIS%20SARAMPION%20SE.xlsx!LOCAL%20AFECT!F8C15:F12C20</vt:lpstr>
      <vt:lpstr>file:///D:\DISCO%20D\INFORMACION%202026\ANALISIS\2026\SALA%20SITUACIONAL%20%202026\SALA%20SARAMPION%20CONTIGENCIA\SARAMPION\ANALISIS%20SARAMPION%20SE.xlsx!ETAPAS%20DE%20VIDA!%5bANALISIS%20SARAMPION%20SE.xlsx%5dETAPAS%20DE%20VIDA%201%20Gráfico</vt:lpstr>
      <vt:lpstr>file:///D:\DISCO%20D\INFORMACION%202026\ANALISIS\2026\SALA%20SITUACIONAL%20%202026\SALA%20SARAMPION%20CONTIGENCIA\SARAMPION\ANALISIS%20SARAMPION%20SE.xlsx!ETAPAS%20DE%20VIDA!F16C2:F23C6</vt:lpstr>
      <vt:lpstr>file:///D:\DISCO%20D\INFORMACION%202026\ANALISIS\2026\SALA%20SITUACIONAL%20%202026\SALA%20SARAMPION%20CONTIGENCIA\SARAMPION\ANALISIS%20SARAMPION%20SE.xlsx!ESTABLE.%20NOTIFICANTES!F8C15:F15C18</vt:lpstr>
      <vt:lpstr>file:///D:\DISCO%20D\INFORMACION%202026\ANALISIS\2026\SALA%20SITUACIONAL%20%202026\SALA%20SARAMPION%20CONTIGENCIA\SARAMPION\ANALISIS%20SARAMPION%20SE.xlsx!ESTABLE.%20NOTIFICANTES!F28C15:F36C20</vt:lpstr>
      <vt:lpstr>file:///D:\DISCO%20D\INFORMACION%202026\ANALISIS\2026\SALA%20SITUACIONAL%20%202026\SALA%20SARAMPION%20CONTIGENCIA\SARAMPION\ANALISIS%20SARAMPION%20SE.xlsx!ZONIFICACION!F3C10:F10C15</vt:lpstr>
      <vt:lpstr>D:\DISCO D\INFORMACION 2026\ANALISIS\2026\SALA SITUACIONAL  2026\SALA SARAMPION CONTIGENCIA\SARAMPION\ANALISIS SARAMPION SE.xlsx!SARAMPION BASE X IS NOTISP!F8C2:F16C15</vt:lpstr>
      <vt:lpstr>Presentación de PowerPoint</vt:lpstr>
      <vt:lpstr>Presentación de PowerPoint</vt:lpstr>
      <vt:lpstr>Sarampión: generalidades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cesia saavedra shapiama</cp:lastModifiedBy>
  <cp:revision>6414</cp:revision>
  <cp:lastPrinted>2025-10-17T13:16:41Z</cp:lastPrinted>
  <dcterms:created xsi:type="dcterms:W3CDTF">2018-12-04T19:57:58Z</dcterms:created>
  <dcterms:modified xsi:type="dcterms:W3CDTF">2026-07-22T21:11:29Z</dcterms:modified>
</cp:coreProperties>
</file>