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8/1/2025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8/1/2025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8/1/2025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8/1/2025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8/1/2025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8/1/2025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stretch>
            <a:fillRect/>
          </a:stretch>
        </p:blipFill>
        <p:spPr>
          <a:xfrm>
            <a:off x="9439024" y="144640"/>
            <a:ext cx="1235603" cy="1015467"/>
          </a:xfrm>
          <a:prstGeom prst="rect">
            <a:avLst/>
          </a:prstGeom>
        </p:spPr>
      </p:pic>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30),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3">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4"/>
          <a:stretch>
            <a:fillRect/>
          </a:stretch>
        </p:blipFill>
        <p:spPr>
          <a:xfrm>
            <a:off x="7227077" y="144640"/>
            <a:ext cx="1615580"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SE-30, 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BCF552C3-1793-40F3-A519-E6944457BFA7}"/>
              </a:ext>
            </a:extLst>
          </p:cNvPr>
          <p:cNvPicPr>
            <a:picLocks noChangeAspect="1"/>
          </p:cNvPicPr>
          <p:nvPr/>
        </p:nvPicPr>
        <p:blipFill>
          <a:blip r:embed="rId2"/>
          <a:stretch>
            <a:fillRect/>
          </a:stretch>
        </p:blipFill>
        <p:spPr>
          <a:xfrm>
            <a:off x="601308" y="1526765"/>
            <a:ext cx="11003667"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SE-30,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E62419C6-6E2F-4039-9430-D233D32598CD}"/>
              </a:ext>
            </a:extLst>
          </p:cNvPr>
          <p:cNvPicPr>
            <a:picLocks noChangeAspect="1"/>
          </p:cNvPicPr>
          <p:nvPr/>
        </p:nvPicPr>
        <p:blipFill>
          <a:blip r:embed="rId2"/>
          <a:stretch>
            <a:fillRect/>
          </a:stretch>
        </p:blipFill>
        <p:spPr>
          <a:xfrm>
            <a:off x="601308" y="1395807"/>
            <a:ext cx="11003666" cy="4657859"/>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SE-30,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CAFCF031-13BC-4E53-8754-6D37F185B16D}"/>
              </a:ext>
            </a:extLst>
          </p:cNvPr>
          <p:cNvPicPr>
            <a:picLocks noChangeAspect="1"/>
          </p:cNvPicPr>
          <p:nvPr/>
        </p:nvPicPr>
        <p:blipFill>
          <a:blip r:embed="rId2"/>
          <a:stretch>
            <a:fillRect/>
          </a:stretch>
        </p:blipFill>
        <p:spPr>
          <a:xfrm>
            <a:off x="321733" y="1642534"/>
            <a:ext cx="11607800" cy="4546600"/>
          </a:xfrm>
          <a:prstGeom prst="rect">
            <a:avLst/>
          </a:prstGeom>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DDECFD4-3AC6-415E-931E-C733E8ACE7BB}"/>
              </a:ext>
            </a:extLst>
          </p:cNvPr>
          <p:cNvPicPr>
            <a:picLocks noChangeAspect="1"/>
          </p:cNvPicPr>
          <p:nvPr/>
        </p:nvPicPr>
        <p:blipFill>
          <a:blip r:embed="rId2"/>
          <a:stretch>
            <a:fillRect/>
          </a:stretch>
        </p:blipFill>
        <p:spPr>
          <a:xfrm>
            <a:off x="275167" y="1681174"/>
            <a:ext cx="11641666" cy="4330159"/>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962F9A1-97ED-4036-A88B-859988A7E823}"/>
              </a:ext>
            </a:extLst>
          </p:cNvPr>
          <p:cNvPicPr>
            <a:picLocks noChangeAspect="1"/>
          </p:cNvPicPr>
          <p:nvPr/>
        </p:nvPicPr>
        <p:blipFill>
          <a:blip r:embed="rId2"/>
          <a:stretch>
            <a:fillRect/>
          </a:stretch>
        </p:blipFill>
        <p:spPr>
          <a:xfrm>
            <a:off x="510207" y="1527890"/>
            <a:ext cx="10849941" cy="4483443"/>
          </a:xfrm>
          <a:prstGeom prst="rect">
            <a:avLst/>
          </a:prstGeom>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F05130EF-206A-45A4-AA1B-A2C9A91FD4D7}"/>
              </a:ext>
            </a:extLst>
          </p:cNvPr>
          <p:cNvPicPr>
            <a:picLocks noChangeAspect="1"/>
          </p:cNvPicPr>
          <p:nvPr/>
        </p:nvPicPr>
        <p:blipFill>
          <a:blip r:embed="rId2"/>
          <a:stretch>
            <a:fillRect/>
          </a:stretch>
        </p:blipFill>
        <p:spPr>
          <a:xfrm>
            <a:off x="310394" y="1405466"/>
            <a:ext cx="11571211" cy="4702273"/>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30)</a:t>
            </a: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2577A17A-7E21-49C9-BF02-0894B92909F7}"/>
              </a:ext>
            </a:extLst>
          </p:cNvPr>
          <p:cNvPicPr>
            <a:picLocks noChangeAspect="1"/>
          </p:cNvPicPr>
          <p:nvPr/>
        </p:nvPicPr>
        <p:blipFill rotWithShape="1">
          <a:blip r:embed="rId2"/>
          <a:srcRect l="21274" t="3552" r="20174" b="8687"/>
          <a:stretch/>
        </p:blipFill>
        <p:spPr>
          <a:xfrm>
            <a:off x="442971" y="2142067"/>
            <a:ext cx="5181601" cy="2980266"/>
          </a:xfrm>
          <a:prstGeom prst="rect">
            <a:avLst/>
          </a:prstGeom>
          <a:ln w="3175">
            <a:solidFill>
              <a:schemeClr val="tx1"/>
            </a:solidFill>
          </a:ln>
        </p:spPr>
      </p:pic>
      <p:pic>
        <p:nvPicPr>
          <p:cNvPr id="4" name="Imagen 3">
            <a:extLst>
              <a:ext uri="{FF2B5EF4-FFF2-40B4-BE49-F238E27FC236}">
                <a16:creationId xmlns:a16="http://schemas.microsoft.com/office/drawing/2014/main" id="{DDB80325-5B10-4562-9D16-BBF8B2047586}"/>
              </a:ext>
            </a:extLst>
          </p:cNvPr>
          <p:cNvPicPr>
            <a:picLocks noChangeAspect="1"/>
          </p:cNvPicPr>
          <p:nvPr/>
        </p:nvPicPr>
        <p:blipFill>
          <a:blip r:embed="rId3"/>
          <a:stretch>
            <a:fillRect/>
          </a:stretch>
        </p:blipFill>
        <p:spPr>
          <a:xfrm>
            <a:off x="5854170" y="2142067"/>
            <a:ext cx="5800725" cy="2980265"/>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a:latin typeface="Arial" panose="020B0604020202020204" pitchFamily="34" charset="0"/>
                <a:cs typeface="Arial" panose="020B0604020202020204" pitchFamily="34" charset="0"/>
              </a:rPr>
              <a:t>*; </a:t>
            </a:r>
            <a:r>
              <a:rPr lang="es-MX" b="1">
                <a:latin typeface="Arial" panose="020B0604020202020204" pitchFamily="34" charset="0"/>
                <a:cs typeface="Arial" panose="020B0604020202020204" pitchFamily="34" charset="0"/>
              </a:rPr>
              <a:t>SE-30</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6" name="Imagen 5">
            <a:extLst>
              <a:ext uri="{FF2B5EF4-FFF2-40B4-BE49-F238E27FC236}">
                <a16:creationId xmlns:a16="http://schemas.microsoft.com/office/drawing/2014/main" id="{50FE67A5-173B-4C5C-9A7A-A00D11F38565}"/>
              </a:ext>
            </a:extLst>
          </p:cNvPr>
          <p:cNvPicPr>
            <a:picLocks noChangeAspect="1"/>
          </p:cNvPicPr>
          <p:nvPr/>
        </p:nvPicPr>
        <p:blipFill>
          <a:blip r:embed="rId2"/>
          <a:stretch>
            <a:fillRect/>
          </a:stretch>
        </p:blipFill>
        <p:spPr>
          <a:xfrm>
            <a:off x="331305" y="1301801"/>
            <a:ext cx="11529392" cy="4624866"/>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a:t>
            </a:r>
            <a:r>
              <a:rPr lang="es-MX" sz="2000" b="1">
                <a:solidFill>
                  <a:schemeClr val="tx1"/>
                </a:solidFill>
                <a:latin typeface="Arial Narrow" panose="020B0606020202030204" pitchFamily="34" charset="0"/>
                <a:cs typeface="Arial" panose="020B0604020202020204" pitchFamily="34" charset="0"/>
              </a:rPr>
              <a:t>; SE-30</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461F6BC9-EFF7-4202-B807-907F62E56B65}"/>
              </a:ext>
            </a:extLst>
          </p:cNvPr>
          <p:cNvPicPr>
            <a:picLocks noChangeAspect="1"/>
          </p:cNvPicPr>
          <p:nvPr/>
        </p:nvPicPr>
        <p:blipFill>
          <a:blip r:embed="rId2"/>
          <a:stretch>
            <a:fillRect/>
          </a:stretch>
        </p:blipFill>
        <p:spPr>
          <a:xfrm>
            <a:off x="331305" y="1456267"/>
            <a:ext cx="11420428" cy="4495800"/>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(S.E.30)</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1169551"/>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a:t>
            </a:r>
            <a:r>
              <a:rPr lang="es-PE" sz="1400" dirty="0" err="1">
                <a:effectLst/>
                <a:latin typeface="Arial" panose="020B0604020202020204" pitchFamily="34" charset="0"/>
                <a:ea typeface="Calibri" panose="020F0502020204030204" pitchFamily="34" charset="0"/>
              </a:rPr>
              <a:t>Tnte</a:t>
            </a:r>
            <a:r>
              <a:rPr lang="es-PE" sz="1400" dirty="0">
                <a:effectLst/>
                <a:latin typeface="Arial" panose="020B0604020202020204" pitchFamily="34" charset="0"/>
                <a:ea typeface="Calibri" panose="020F0502020204030204" pitchFamily="34" charset="0"/>
              </a:rPr>
              <a:t>. César López Rojas, en (2)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Yurimaguas y Lagunas, y en (1) distrito presenta </a:t>
            </a:r>
            <a:r>
              <a:rPr lang="es-PE" sz="1400" b="1" u="sng" dirty="0">
                <a:solidFill>
                  <a:schemeClr val="tx1"/>
                </a:solidFill>
                <a:latin typeface="Arial" panose="020B0604020202020204" pitchFamily="34" charset="0"/>
                <a:ea typeface="Calibri" panose="020F0502020204030204" pitchFamily="34" charset="0"/>
              </a:rPr>
              <a:t>Sin Variación</a:t>
            </a:r>
            <a:r>
              <a:rPr lang="es-PE" sz="1400" dirty="0">
                <a:solidFill>
                  <a:schemeClr val="tx1"/>
                </a:solidFill>
                <a:latin typeface="Arial" panose="020B0604020202020204" pitchFamily="34" charset="0"/>
                <a:ea typeface="Calibri" panose="020F0502020204030204" pitchFamily="34" charset="0"/>
              </a:rPr>
              <a:t> de casos </a:t>
            </a:r>
            <a:r>
              <a:rPr lang="es-PE" sz="1400" dirty="0" err="1">
                <a:solidFill>
                  <a:schemeClr val="tx1"/>
                </a:solidFill>
                <a:latin typeface="Arial" panose="020B0604020202020204" pitchFamily="34" charset="0"/>
                <a:ea typeface="Calibri" panose="020F0502020204030204" pitchFamily="34" charset="0"/>
              </a:rPr>
              <a:t>Balsapuerto</a:t>
            </a:r>
            <a:r>
              <a:rPr lang="es-PE" sz="1400" dirty="0">
                <a:solidFill>
                  <a:schemeClr val="tx1"/>
                </a:solidFill>
                <a:latin typeface="Arial" panose="020B0604020202020204" pitchFamily="34" charset="0"/>
                <a:ea typeface="Calibri" panose="020F0502020204030204" pitchFamily="34" charset="0"/>
              </a:rPr>
              <a:t>, </a:t>
            </a:r>
            <a:r>
              <a:rPr lang="es-PE" sz="1400" dirty="0">
                <a:effectLst/>
                <a:latin typeface="Arial" panose="020B0604020202020204" pitchFamily="34" charset="0"/>
                <a:ea typeface="Calibri" panose="020F0502020204030204" pitchFamily="34" charset="0"/>
              </a:rPr>
              <a:t>teniendo en cuenta que hasta la SE-30 del 2025, se notificó 9 casos más que en el acumulado de la SE-30 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DD06072A-C645-43FD-AF70-1135C17BE05E}"/>
              </a:ext>
            </a:extLst>
          </p:cNvPr>
          <p:cNvPicPr>
            <a:picLocks noChangeAspect="1"/>
          </p:cNvPicPr>
          <p:nvPr/>
        </p:nvPicPr>
        <p:blipFill>
          <a:blip r:embed="rId2"/>
          <a:stretch>
            <a:fillRect/>
          </a:stretch>
        </p:blipFill>
        <p:spPr>
          <a:xfrm>
            <a:off x="47625" y="1351105"/>
            <a:ext cx="12096750" cy="3305561"/>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30),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EFF8B6DE-2FA7-4283-AA28-965941254DE6}"/>
              </a:ext>
            </a:extLst>
          </p:cNvPr>
          <p:cNvPicPr>
            <a:picLocks noChangeAspect="1"/>
          </p:cNvPicPr>
          <p:nvPr/>
        </p:nvPicPr>
        <p:blipFill>
          <a:blip r:embed="rId2"/>
          <a:stretch>
            <a:fillRect/>
          </a:stretch>
        </p:blipFill>
        <p:spPr>
          <a:xfrm>
            <a:off x="853546" y="1355196"/>
            <a:ext cx="10728854" cy="4495271"/>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30),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441420"/>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 30 del año 2025 son Teniente César López Rojas y Balsapuerto.</a:t>
            </a:r>
          </a:p>
        </p:txBody>
      </p:sp>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80E6B9FF-7DA6-4CB9-A0F0-40A908763217}"/>
              </a:ext>
            </a:extLst>
          </p:cNvPr>
          <p:cNvPicPr>
            <a:picLocks noChangeAspect="1"/>
          </p:cNvPicPr>
          <p:nvPr/>
        </p:nvPicPr>
        <p:blipFill>
          <a:blip r:embed="rId2"/>
          <a:stretch>
            <a:fillRect/>
          </a:stretch>
        </p:blipFill>
        <p:spPr>
          <a:xfrm>
            <a:off x="983191" y="1370766"/>
            <a:ext cx="10208683" cy="2493649"/>
          </a:xfrm>
          <a:prstGeom prst="rect">
            <a:avLst/>
          </a:prstGeom>
        </p:spPr>
      </p:pic>
      <p:pic>
        <p:nvPicPr>
          <p:cNvPr id="5" name="Imagen 4">
            <a:extLst>
              <a:ext uri="{FF2B5EF4-FFF2-40B4-BE49-F238E27FC236}">
                <a16:creationId xmlns:a16="http://schemas.microsoft.com/office/drawing/2014/main" id="{12F7B317-F660-4AB0-92B0-6360A5340E2C}"/>
              </a:ext>
            </a:extLst>
          </p:cNvPr>
          <p:cNvPicPr>
            <a:picLocks noChangeAspect="1"/>
          </p:cNvPicPr>
          <p:nvPr/>
        </p:nvPicPr>
        <p:blipFill>
          <a:blip r:embed="rId3"/>
          <a:stretch>
            <a:fillRect/>
          </a:stretch>
        </p:blipFill>
        <p:spPr>
          <a:xfrm>
            <a:off x="983191" y="3933230"/>
            <a:ext cx="10208683" cy="1184869"/>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SE-30, 2024-2025.</a:t>
            </a:r>
          </a:p>
        </p:txBody>
      </p:sp>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488F18A0-42F8-4A80-9B59-7C05A2AEA334}"/>
              </a:ext>
            </a:extLst>
          </p:cNvPr>
          <p:cNvPicPr>
            <a:picLocks noChangeAspect="1"/>
          </p:cNvPicPr>
          <p:nvPr/>
        </p:nvPicPr>
        <p:blipFill>
          <a:blip r:embed="rId2"/>
          <a:stretch>
            <a:fillRect/>
          </a:stretch>
        </p:blipFill>
        <p:spPr>
          <a:xfrm>
            <a:off x="848139" y="1523999"/>
            <a:ext cx="10349947" cy="4436534"/>
          </a:xfrm>
          <a:prstGeom prst="rect">
            <a:avLst/>
          </a:prstGeom>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SE-30, 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FEBB704-8791-4A8B-A37E-B0A0AE1C31D1}"/>
              </a:ext>
            </a:extLst>
          </p:cNvPr>
          <p:cNvPicPr>
            <a:picLocks noChangeAspect="1"/>
          </p:cNvPicPr>
          <p:nvPr/>
        </p:nvPicPr>
        <p:blipFill>
          <a:blip r:embed="rId2"/>
          <a:stretch>
            <a:fillRect/>
          </a:stretch>
        </p:blipFill>
        <p:spPr>
          <a:xfrm>
            <a:off x="601309" y="1432387"/>
            <a:ext cx="11003666" cy="4519680"/>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SE-30,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DF03B7F6-C9ED-4E10-AD09-0AA4FB18752E}"/>
              </a:ext>
            </a:extLst>
          </p:cNvPr>
          <p:cNvPicPr>
            <a:picLocks noChangeAspect="1"/>
          </p:cNvPicPr>
          <p:nvPr/>
        </p:nvPicPr>
        <p:blipFill>
          <a:blip r:embed="rId2"/>
          <a:stretch>
            <a:fillRect/>
          </a:stretch>
        </p:blipFill>
        <p:spPr>
          <a:xfrm>
            <a:off x="500061" y="1523999"/>
            <a:ext cx="11191875" cy="4428963"/>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17126</TotalTime>
  <Words>534</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(S.E.30) </vt:lpstr>
      <vt:lpstr> CASOS DE LEISHMANIOSIS EN LA PROVINCIA DE ALTO AMAZONAS POR DISTRITOS; ACUMULADOS   (S.E.1 AL 30), 2025* </vt:lpstr>
      <vt:lpstr> LOCALIDADES AFECTADAS POR LEISHMANIOSIS EN LA PROVINCIA DE ALTO AMAZONAS,  (S.E. 01 – 30), 2025</vt:lpstr>
      <vt:lpstr> TENDENCIA DE CASOS DE LEISHMANIOSIS, DISTRITO DE BALSAPUERTO, HASTA LA SE-30,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1451</cp:revision>
  <cp:lastPrinted>2024-04-19T12:48:51Z</cp:lastPrinted>
  <dcterms:created xsi:type="dcterms:W3CDTF">2022-03-02T03:55:23Z</dcterms:created>
  <dcterms:modified xsi:type="dcterms:W3CDTF">2025-08-01T16:02:00Z</dcterms:modified>
</cp:coreProperties>
</file>