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7/16/2025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stretch>
            <a:fillRect/>
          </a:stretch>
        </p:blipFill>
        <p:spPr>
          <a:xfrm>
            <a:off x="9439024" y="144640"/>
            <a:ext cx="1235603" cy="1015467"/>
          </a:xfrm>
          <a:prstGeom prst="rect">
            <a:avLst/>
          </a:prstGeom>
        </p:spPr>
      </p:pic>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28),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3">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4"/>
          <a:stretch>
            <a:fillRect/>
          </a:stretch>
        </p:blipFill>
        <p:spPr>
          <a:xfrm>
            <a:off x="7227077" y="144640"/>
            <a:ext cx="1615580"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SE-28, 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2252DCEB-D9DF-48EB-97F2-7B79962B93C9}"/>
              </a:ext>
            </a:extLst>
          </p:cNvPr>
          <p:cNvPicPr>
            <a:picLocks noChangeAspect="1"/>
          </p:cNvPicPr>
          <p:nvPr/>
        </p:nvPicPr>
        <p:blipFill>
          <a:blip r:embed="rId2"/>
          <a:stretch>
            <a:fillRect/>
          </a:stretch>
        </p:blipFill>
        <p:spPr>
          <a:xfrm>
            <a:off x="601308" y="1526765"/>
            <a:ext cx="11003667"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SE-28,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pic>
        <p:nvPicPr>
          <p:cNvPr id="2" name="Imagen 1">
            <a:extLst>
              <a:ext uri="{FF2B5EF4-FFF2-40B4-BE49-F238E27FC236}">
                <a16:creationId xmlns:a16="http://schemas.microsoft.com/office/drawing/2014/main" id="{BC9B2ACE-A488-46AE-82B4-FF8926779427}"/>
              </a:ext>
            </a:extLst>
          </p:cNvPr>
          <p:cNvPicPr>
            <a:picLocks noChangeAspect="1"/>
          </p:cNvPicPr>
          <p:nvPr/>
        </p:nvPicPr>
        <p:blipFill>
          <a:blip r:embed="rId2"/>
          <a:stretch>
            <a:fillRect/>
          </a:stretch>
        </p:blipFill>
        <p:spPr>
          <a:xfrm>
            <a:off x="601308" y="1395807"/>
            <a:ext cx="11003666" cy="4437725"/>
          </a:xfrm>
          <a:prstGeom prst="rect">
            <a:avLst/>
          </a:prstGeom>
        </p:spPr>
      </p:pic>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SE-28,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78D83125-667E-45CB-904D-0E8E1EED4BFB}"/>
              </a:ext>
            </a:extLst>
          </p:cNvPr>
          <p:cNvPicPr>
            <a:picLocks noChangeAspect="1"/>
          </p:cNvPicPr>
          <p:nvPr/>
        </p:nvPicPr>
        <p:blipFill>
          <a:blip r:embed="rId2"/>
          <a:stretch>
            <a:fillRect/>
          </a:stretch>
        </p:blipFill>
        <p:spPr>
          <a:xfrm>
            <a:off x="500062" y="1676400"/>
            <a:ext cx="11191874" cy="4580467"/>
          </a:xfrm>
          <a:prstGeom prst="rect">
            <a:avLst/>
          </a:prstGeom>
          <a:ln w="3175">
            <a:solidFill>
              <a:schemeClr val="tx1"/>
            </a:solidFill>
          </a:ln>
        </p:spPr>
      </p:pic>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BD862318-BE2D-4131-B750-A4DC064137C5}"/>
              </a:ext>
            </a:extLst>
          </p:cNvPr>
          <p:cNvPicPr>
            <a:picLocks noChangeAspect="1"/>
          </p:cNvPicPr>
          <p:nvPr/>
        </p:nvPicPr>
        <p:blipFill>
          <a:blip r:embed="rId2"/>
          <a:stretch>
            <a:fillRect/>
          </a:stretch>
        </p:blipFill>
        <p:spPr>
          <a:xfrm>
            <a:off x="93132" y="1647307"/>
            <a:ext cx="11997267" cy="4739206"/>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pic>
        <p:nvPicPr>
          <p:cNvPr id="3" name="Imagen 2">
            <a:extLst>
              <a:ext uri="{FF2B5EF4-FFF2-40B4-BE49-F238E27FC236}">
                <a16:creationId xmlns:a16="http://schemas.microsoft.com/office/drawing/2014/main" id="{CF33939C-1CBE-4F90-B312-B4D79C57D471}"/>
              </a:ext>
            </a:extLst>
          </p:cNvPr>
          <p:cNvPicPr>
            <a:picLocks noChangeAspect="1"/>
          </p:cNvPicPr>
          <p:nvPr/>
        </p:nvPicPr>
        <p:blipFill>
          <a:blip r:embed="rId2"/>
          <a:stretch>
            <a:fillRect/>
          </a:stretch>
        </p:blipFill>
        <p:spPr>
          <a:xfrm>
            <a:off x="1009237" y="1519423"/>
            <a:ext cx="9878896" cy="4398777"/>
          </a:xfrm>
          <a:prstGeom prst="rect">
            <a:avLst/>
          </a:prstGeom>
        </p:spPr>
      </p:pic>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996190E-4E8E-4BFA-84C2-54D701572D6D}"/>
              </a:ext>
            </a:extLst>
          </p:cNvPr>
          <p:cNvPicPr>
            <a:picLocks noChangeAspect="1"/>
          </p:cNvPicPr>
          <p:nvPr/>
        </p:nvPicPr>
        <p:blipFill>
          <a:blip r:embed="rId2"/>
          <a:stretch>
            <a:fillRect/>
          </a:stretch>
        </p:blipFill>
        <p:spPr>
          <a:xfrm>
            <a:off x="338711" y="1324855"/>
            <a:ext cx="11345334" cy="4920001"/>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28)</a:t>
            </a: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AAAF7CD2-24E5-4B16-9C5B-466735028516}"/>
              </a:ext>
            </a:extLst>
          </p:cNvPr>
          <p:cNvPicPr>
            <a:picLocks noChangeAspect="1"/>
          </p:cNvPicPr>
          <p:nvPr/>
        </p:nvPicPr>
        <p:blipFill rotWithShape="1">
          <a:blip r:embed="rId2"/>
          <a:srcRect l="22567" t="1452" r="20003" b="8687"/>
          <a:stretch/>
        </p:blipFill>
        <p:spPr>
          <a:xfrm>
            <a:off x="339839" y="1947332"/>
            <a:ext cx="5231228" cy="2980267"/>
          </a:xfrm>
          <a:prstGeom prst="rect">
            <a:avLst/>
          </a:prstGeom>
          <a:ln w="3175">
            <a:solidFill>
              <a:schemeClr val="tx1"/>
            </a:solidFill>
          </a:ln>
        </p:spPr>
      </p:pic>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E6A7D6DD-7504-49E9-BB2D-6E97E3E9375B}"/>
              </a:ext>
            </a:extLst>
          </p:cNvPr>
          <p:cNvPicPr>
            <a:picLocks noChangeAspect="1"/>
          </p:cNvPicPr>
          <p:nvPr/>
        </p:nvPicPr>
        <p:blipFill>
          <a:blip r:embed="rId3"/>
          <a:stretch>
            <a:fillRect/>
          </a:stretch>
        </p:blipFill>
        <p:spPr>
          <a:xfrm>
            <a:off x="5837237" y="1947331"/>
            <a:ext cx="5800725" cy="2980267"/>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SE-28</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FBC56F16-32DF-48A4-A7F2-8A0F87EF18AF}"/>
              </a:ext>
            </a:extLst>
          </p:cNvPr>
          <p:cNvPicPr>
            <a:picLocks noChangeAspect="1"/>
          </p:cNvPicPr>
          <p:nvPr/>
        </p:nvPicPr>
        <p:blipFill>
          <a:blip r:embed="rId2"/>
          <a:stretch>
            <a:fillRect/>
          </a:stretch>
        </p:blipFill>
        <p:spPr>
          <a:xfrm>
            <a:off x="331305" y="1225601"/>
            <a:ext cx="11462762" cy="4785732"/>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 SE-28</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FD53113C-1BDF-475C-BE67-B46C95EE99B2}"/>
              </a:ext>
            </a:extLst>
          </p:cNvPr>
          <p:cNvPicPr>
            <a:picLocks noChangeAspect="1"/>
          </p:cNvPicPr>
          <p:nvPr/>
        </p:nvPicPr>
        <p:blipFill>
          <a:blip r:embed="rId2"/>
          <a:stretch>
            <a:fillRect/>
          </a:stretch>
        </p:blipFill>
        <p:spPr>
          <a:xfrm>
            <a:off x="160866" y="1397000"/>
            <a:ext cx="11870267" cy="4639734"/>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(S.E.28)</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1169551"/>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a:t>
            </a:r>
            <a:r>
              <a:rPr lang="es-PE" sz="1400" dirty="0" err="1">
                <a:effectLst/>
                <a:latin typeface="Arial" panose="020B0604020202020204" pitchFamily="34" charset="0"/>
                <a:ea typeface="Calibri" panose="020F0502020204030204" pitchFamily="34" charset="0"/>
              </a:rPr>
              <a:t>Tnte</a:t>
            </a:r>
            <a:r>
              <a:rPr lang="es-PE" sz="1400" dirty="0">
                <a:effectLst/>
                <a:latin typeface="Arial" panose="020B0604020202020204" pitchFamily="34" charset="0"/>
                <a:ea typeface="Calibri" panose="020F0502020204030204" pitchFamily="34" charset="0"/>
              </a:rPr>
              <a:t>. César López Rojas, en (2)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 Yurimaguas, y en (1) distrito presenta </a:t>
            </a:r>
            <a:r>
              <a:rPr lang="es-PE" sz="1400" b="1" u="sng" dirty="0">
                <a:solidFill>
                  <a:schemeClr val="tx1"/>
                </a:solidFill>
                <a:latin typeface="Arial" panose="020B0604020202020204" pitchFamily="34" charset="0"/>
                <a:ea typeface="Calibri" panose="020F0502020204030204" pitchFamily="34" charset="0"/>
              </a:rPr>
              <a:t>Sin Variación</a:t>
            </a:r>
            <a:r>
              <a:rPr lang="es-PE" sz="1400" dirty="0">
                <a:solidFill>
                  <a:schemeClr val="tx1"/>
                </a:solidFill>
                <a:latin typeface="Arial" panose="020B0604020202020204" pitchFamily="34" charset="0"/>
                <a:ea typeface="Calibri" panose="020F0502020204030204" pitchFamily="34" charset="0"/>
              </a:rPr>
              <a:t> de casos en Lagunas, </a:t>
            </a:r>
            <a:r>
              <a:rPr lang="es-PE" sz="1400" dirty="0">
                <a:effectLst/>
                <a:latin typeface="Arial" panose="020B0604020202020204" pitchFamily="34" charset="0"/>
                <a:ea typeface="Calibri" panose="020F0502020204030204" pitchFamily="34" charset="0"/>
              </a:rPr>
              <a:t>teniendo en cuenta que hasta la SE-28 del 2025, se notificó 6 casos más que en el acumulado de la SE-28 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B343844A-7D63-4C9C-B1E0-B371C3032D79}"/>
              </a:ext>
            </a:extLst>
          </p:cNvPr>
          <p:cNvPicPr>
            <a:picLocks noChangeAspect="1"/>
          </p:cNvPicPr>
          <p:nvPr/>
        </p:nvPicPr>
        <p:blipFill>
          <a:blip r:embed="rId2"/>
          <a:stretch>
            <a:fillRect/>
          </a:stretch>
        </p:blipFill>
        <p:spPr>
          <a:xfrm>
            <a:off x="47625" y="1511972"/>
            <a:ext cx="12096750" cy="3076961"/>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28),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2BBCBF0F-E81C-402B-A86A-7ABF6EE9AE8E}"/>
              </a:ext>
            </a:extLst>
          </p:cNvPr>
          <p:cNvPicPr>
            <a:picLocks noChangeAspect="1"/>
          </p:cNvPicPr>
          <p:nvPr/>
        </p:nvPicPr>
        <p:blipFill>
          <a:blip r:embed="rId2"/>
          <a:stretch>
            <a:fillRect/>
          </a:stretch>
        </p:blipFill>
        <p:spPr>
          <a:xfrm>
            <a:off x="1708679" y="1219728"/>
            <a:ext cx="8993188" cy="4740805"/>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28),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441420"/>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 28 del año 2025 son Teniente César López Rojas y Balsapuerto.</a:t>
            </a:r>
          </a:p>
        </p:txBody>
      </p:sp>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47BA78D1-82BF-4D54-B70F-4098A68BACA1}"/>
              </a:ext>
            </a:extLst>
          </p:cNvPr>
          <p:cNvPicPr>
            <a:picLocks noChangeAspect="1"/>
          </p:cNvPicPr>
          <p:nvPr/>
        </p:nvPicPr>
        <p:blipFill>
          <a:blip r:embed="rId2"/>
          <a:stretch>
            <a:fillRect/>
          </a:stretch>
        </p:blipFill>
        <p:spPr>
          <a:xfrm>
            <a:off x="1000125" y="1408337"/>
            <a:ext cx="10191750" cy="2528663"/>
          </a:xfrm>
          <a:prstGeom prst="rect">
            <a:avLst/>
          </a:prstGeom>
        </p:spPr>
      </p:pic>
      <p:pic>
        <p:nvPicPr>
          <p:cNvPr id="5" name="Imagen 4">
            <a:extLst>
              <a:ext uri="{FF2B5EF4-FFF2-40B4-BE49-F238E27FC236}">
                <a16:creationId xmlns:a16="http://schemas.microsoft.com/office/drawing/2014/main" id="{7B971601-54A8-4F36-ADC0-B21C85844135}"/>
              </a:ext>
            </a:extLst>
          </p:cNvPr>
          <p:cNvPicPr>
            <a:picLocks noChangeAspect="1"/>
          </p:cNvPicPr>
          <p:nvPr/>
        </p:nvPicPr>
        <p:blipFill>
          <a:blip r:embed="rId3"/>
          <a:stretch>
            <a:fillRect/>
          </a:stretch>
        </p:blipFill>
        <p:spPr>
          <a:xfrm>
            <a:off x="1000125" y="4051854"/>
            <a:ext cx="10191750" cy="1109360"/>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SE-28, 2024-2025.</a:t>
            </a:r>
          </a:p>
        </p:txBody>
      </p:sp>
      <p:pic>
        <p:nvPicPr>
          <p:cNvPr id="2" name="Imagen 1">
            <a:extLst>
              <a:ext uri="{FF2B5EF4-FFF2-40B4-BE49-F238E27FC236}">
                <a16:creationId xmlns:a16="http://schemas.microsoft.com/office/drawing/2014/main" id="{9AC155C4-08BB-4F3E-B3FB-23966FA3CF9E}"/>
              </a:ext>
            </a:extLst>
          </p:cNvPr>
          <p:cNvPicPr>
            <a:picLocks noChangeAspect="1"/>
          </p:cNvPicPr>
          <p:nvPr/>
        </p:nvPicPr>
        <p:blipFill>
          <a:blip r:embed="rId2"/>
          <a:stretch>
            <a:fillRect/>
          </a:stretch>
        </p:blipFill>
        <p:spPr>
          <a:xfrm>
            <a:off x="848139" y="1498599"/>
            <a:ext cx="10349947" cy="4368801"/>
          </a:xfrm>
          <a:prstGeom prst="rect">
            <a:avLst/>
          </a:prstGeom>
        </p:spPr>
      </p:pic>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SE-28, 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75C02580-3855-4A7F-B3E4-75BFCAE308E5}"/>
              </a:ext>
            </a:extLst>
          </p:cNvPr>
          <p:cNvPicPr>
            <a:picLocks noChangeAspect="1"/>
          </p:cNvPicPr>
          <p:nvPr/>
        </p:nvPicPr>
        <p:blipFill>
          <a:blip r:embed="rId2"/>
          <a:stretch>
            <a:fillRect/>
          </a:stretch>
        </p:blipFill>
        <p:spPr>
          <a:xfrm>
            <a:off x="601309" y="1432386"/>
            <a:ext cx="11003666" cy="4587413"/>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SE-28,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615936E5-5634-4EA2-9FB0-BCFC17EC23F7}"/>
              </a:ext>
            </a:extLst>
          </p:cNvPr>
          <p:cNvPicPr>
            <a:picLocks noChangeAspect="1"/>
          </p:cNvPicPr>
          <p:nvPr/>
        </p:nvPicPr>
        <p:blipFill>
          <a:blip r:embed="rId2"/>
          <a:stretch>
            <a:fillRect/>
          </a:stretch>
        </p:blipFill>
        <p:spPr>
          <a:xfrm>
            <a:off x="500062" y="1608667"/>
            <a:ext cx="11191874" cy="4344296"/>
          </a:xfrm>
          <a:prstGeom prst="rect">
            <a:avLst/>
          </a:prstGeom>
        </p:spPr>
      </p:pic>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17063</TotalTime>
  <Words>535</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(S.E.28) </vt:lpstr>
      <vt:lpstr> CASOS DE LEISHMANIOSIS EN LA PROVINCIA DE ALTO AMAZONAS POR DISTRITOS; ACUMULADOS   (S.E.1 AL 28), 2025* </vt:lpstr>
      <vt:lpstr> LOCALIDADES AFECTADAS POR LEISHMANIOSIS EN LA PROVINCIA DE ALTO AMAZONAS,  (S.E. 01 – 28), 2025</vt:lpstr>
      <vt:lpstr> TENDENCIA DE CASOS DE LEISHMANIOSIS, DISTRITO DE BALSAPUERTO, HASTA LA SE-28,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1446</cp:revision>
  <cp:lastPrinted>2024-04-19T12:48:51Z</cp:lastPrinted>
  <dcterms:created xsi:type="dcterms:W3CDTF">2022-03-02T03:55:23Z</dcterms:created>
  <dcterms:modified xsi:type="dcterms:W3CDTF">2025-07-16T20:28:11Z</dcterms:modified>
</cp:coreProperties>
</file>