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314" r:id="rId2"/>
    <p:sldId id="322" r:id="rId3"/>
    <p:sldId id="317" r:id="rId4"/>
    <p:sldId id="319" r:id="rId5"/>
    <p:sldId id="323" r:id="rId6"/>
    <p:sldId id="320" r:id="rId7"/>
  </p:sldIdLst>
  <p:sldSz cx="12192000" cy="6858000"/>
  <p:notesSz cx="6888163" cy="100187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usith guerra de dahua" initials="lgdd" lastIdx="1" clrIdx="0">
    <p:extLst>
      <p:ext uri="{19B8F6BF-5375-455C-9EA6-DF929625EA0E}">
        <p15:presenceInfo xmlns:p15="http://schemas.microsoft.com/office/powerpoint/2012/main" userId="77b9e4bb668a0b68" providerId="Windows Live"/>
      </p:ext>
    </p:extLst>
  </p:cmAuthor>
  <p:cmAuthor id="2" name="milamoresgatomax@gmail.com" initials="" lastIdx="1" clrIdx="1">
    <p:extLst>
      <p:ext uri="{19B8F6BF-5375-455C-9EA6-DF929625EA0E}">
        <p15:presenceInfo xmlns:p15="http://schemas.microsoft.com/office/powerpoint/2012/main" userId="f4482172822813cb" providerId="Windows Live"/>
      </p:ext>
    </p:extLst>
  </p:cmAuthor>
  <p:cmAuthor id="3" name="USER" initials="U" lastIdx="1" clrIdx="2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E6E6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559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534" y="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E204B-6798-42E6-939C-6D584C16F018}" type="datetimeFigureOut">
              <a:rPr lang="en-US" smtClean="0"/>
              <a:t>7/3/2025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895EA-8ACC-4FF7-922D-C2FCE1BCF8F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38430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E204B-6798-42E6-939C-6D584C16F018}" type="datetimeFigureOut">
              <a:rPr lang="en-US" smtClean="0"/>
              <a:t>7/3/2025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895EA-8ACC-4FF7-922D-C2FCE1BCF8F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48645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E204B-6798-42E6-939C-6D584C16F018}" type="datetimeFigureOut">
              <a:rPr lang="en-US" smtClean="0"/>
              <a:t>7/3/2025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895EA-8ACC-4FF7-922D-C2FCE1BCF8F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52996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E204B-6798-42E6-939C-6D584C16F018}" type="datetimeFigureOut">
              <a:rPr lang="en-US" smtClean="0"/>
              <a:t>7/3/2025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895EA-8ACC-4FF7-922D-C2FCE1BCF8F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00034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E204B-6798-42E6-939C-6D584C16F018}" type="datetimeFigureOut">
              <a:rPr lang="en-US" smtClean="0"/>
              <a:t>7/3/2025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895EA-8ACC-4FF7-922D-C2FCE1BCF8F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61211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E204B-6798-42E6-939C-6D584C16F018}" type="datetimeFigureOut">
              <a:rPr lang="en-US" smtClean="0"/>
              <a:t>7/3/2025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895EA-8ACC-4FF7-922D-C2FCE1BCF8F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94337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E204B-6798-42E6-939C-6D584C16F018}" type="datetimeFigureOut">
              <a:rPr lang="en-US" smtClean="0"/>
              <a:t>7/3/2025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895EA-8ACC-4FF7-922D-C2FCE1BCF8F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1470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E204B-6798-42E6-939C-6D584C16F018}" type="datetimeFigureOut">
              <a:rPr lang="en-US" smtClean="0"/>
              <a:t>7/3/2025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895EA-8ACC-4FF7-922D-C2FCE1BCF8F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48718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E204B-6798-42E6-939C-6D584C16F018}" type="datetimeFigureOut">
              <a:rPr lang="en-US" smtClean="0"/>
              <a:t>7/3/2025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895EA-8ACC-4FF7-922D-C2FCE1BCF8F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77604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E204B-6798-42E6-939C-6D584C16F018}" type="datetimeFigureOut">
              <a:rPr lang="en-US" smtClean="0"/>
              <a:t>7/3/2025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895EA-8ACC-4FF7-922D-C2FCE1BCF8F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20453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E204B-6798-42E6-939C-6D584C16F018}" type="datetimeFigureOut">
              <a:rPr lang="en-US" smtClean="0"/>
              <a:t>7/3/2025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895EA-8ACC-4FF7-922D-C2FCE1BCF8F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95558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7E204B-6798-42E6-939C-6D584C16F018}" type="datetimeFigureOut">
              <a:rPr lang="en-US" smtClean="0"/>
              <a:t>7/3/2025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E895EA-8ACC-4FF7-922D-C2FCE1BCF8F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94223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e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69866" y="144642"/>
            <a:ext cx="1235603" cy="947495"/>
          </a:xfrm>
          <a:prstGeom prst="rect">
            <a:avLst/>
          </a:prstGeom>
        </p:spPr>
      </p:pic>
      <p:pic>
        <p:nvPicPr>
          <p:cNvPr id="8" name="Imagen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896224" y="144642"/>
            <a:ext cx="1235603" cy="1015467"/>
          </a:xfrm>
          <a:prstGeom prst="rect">
            <a:avLst/>
          </a:prstGeom>
        </p:spPr>
      </p:pic>
      <p:sp>
        <p:nvSpPr>
          <p:cNvPr id="9" name="CuadroTexto 8"/>
          <p:cNvSpPr txBox="1"/>
          <p:nvPr/>
        </p:nvSpPr>
        <p:spPr>
          <a:xfrm>
            <a:off x="1354709" y="2103710"/>
            <a:ext cx="9692451" cy="3046988"/>
          </a:xfrm>
          <a:prstGeom prst="rect">
            <a:avLst/>
          </a:prstGeom>
          <a:noFill/>
          <a:ln w="28575">
            <a:noFill/>
            <a:prstDash val="sysDash"/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4800" b="1" dirty="0">
                <a:solidFill>
                  <a:srgbClr val="002060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SITUACIÓN EPIDEMIOLÓGICA DE OROPOUCHE EN  LA PROVINCIA DE ALTO AMAZONAS</a:t>
            </a:r>
          </a:p>
          <a:p>
            <a:pPr algn="ctr"/>
            <a:r>
              <a:rPr lang="es-ES" sz="4800" b="1" dirty="0">
                <a:solidFill>
                  <a:srgbClr val="002060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(S.E. 26), 2025</a:t>
            </a:r>
            <a:endParaRPr lang="en-US" sz="4800" b="1" dirty="0">
              <a:solidFill>
                <a:srgbClr val="002060"/>
              </a:solidFill>
              <a:latin typeface="Ebrima" panose="02000000000000000000" pitchFamily="2" charset="0"/>
              <a:ea typeface="Ebrima" panose="02000000000000000000" pitchFamily="2" charset="0"/>
              <a:cs typeface="Ebrima" panose="02000000000000000000" pitchFamily="2" charset="0"/>
            </a:endParaRPr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BD20A467-1953-1A72-8F7C-501BB1CA28FB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784" t="2878" r="32089" b="90545"/>
          <a:stretch/>
        </p:blipFill>
        <p:spPr bwMode="auto">
          <a:xfrm>
            <a:off x="1060173" y="144642"/>
            <a:ext cx="4815694" cy="1015467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40830170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FB2C3F4-2497-4338-CCA5-22AB5BD9E69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1E216D6-A41D-1DAA-43B7-18C92561F2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1133" y="578338"/>
            <a:ext cx="10774017" cy="1098694"/>
          </a:xfr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algn="ctr" defTabSz="457200"/>
            <a:br>
              <a:rPr lang="es-PE" sz="2000" b="1" dirty="0">
                <a:latin typeface="Arial Narrow" panose="020B0606020202030204" pitchFamily="34" charset="0"/>
                <a:ea typeface="+mn-ea"/>
                <a:cs typeface="Arial" panose="020B0604020202020204" pitchFamily="34" charset="0"/>
              </a:rPr>
            </a:br>
            <a:r>
              <a:rPr lang="es-PE" sz="2000" b="1" dirty="0">
                <a:latin typeface="Arial Narrow" panose="020B060602020203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s-PE" sz="2700" b="1" dirty="0">
                <a:latin typeface="Arial Narrow" panose="020B0606020202030204" pitchFamily="34" charset="0"/>
                <a:ea typeface="+mn-ea"/>
                <a:cs typeface="Arial" panose="020B0604020202020204" pitchFamily="34" charset="0"/>
              </a:rPr>
              <a:t>CASOS DE OROPOUCHE; PROVINCIA DE ALTO AMAZONAS, HASTA LA S.E.</a:t>
            </a:r>
            <a:r>
              <a:rPr lang="es-PE" sz="2700" b="1" dirty="0">
                <a:latin typeface="Arial Narrow" panose="020B0606020202030204" pitchFamily="34" charset="0"/>
                <a:cs typeface="Arial" panose="020B0604020202020204" pitchFamily="34" charset="0"/>
              </a:rPr>
              <a:t> 26</a:t>
            </a:r>
            <a:r>
              <a:rPr lang="es-PE" sz="2700" b="1" dirty="0">
                <a:latin typeface="Arial Narrow" panose="020B0606020202030204" pitchFamily="34" charset="0"/>
                <a:ea typeface="+mn-ea"/>
                <a:cs typeface="Arial" panose="020B0604020202020204" pitchFamily="34" charset="0"/>
              </a:rPr>
              <a:t> - 2025</a:t>
            </a:r>
            <a:br>
              <a:rPr lang="es-PE" sz="2700" b="1" dirty="0">
                <a:latin typeface="Arial Narrow" panose="020B0606020202030204" pitchFamily="34" charset="0"/>
                <a:ea typeface="+mn-ea"/>
                <a:cs typeface="Arial" panose="020B0604020202020204" pitchFamily="34" charset="0"/>
              </a:rPr>
            </a:br>
            <a:endParaRPr lang="es-PE" sz="2700" b="1" dirty="0">
              <a:latin typeface="Arial Narrow" panose="020B0606020202030204" pitchFamily="34" charset="0"/>
              <a:ea typeface="+mn-ea"/>
              <a:cs typeface="Arial" panose="020B0604020202020204" pitchFamily="34" charset="0"/>
            </a:endParaRPr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2532A43C-86A6-D1BA-63EC-189A41F0295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630" y="6024730"/>
            <a:ext cx="2414225" cy="304826"/>
          </a:xfrm>
          <a:prstGeom prst="rect">
            <a:avLst/>
          </a:prstGeom>
        </p:spPr>
      </p:pic>
      <p:pic>
        <p:nvPicPr>
          <p:cNvPr id="3" name="Imagen 2">
            <a:extLst>
              <a:ext uri="{FF2B5EF4-FFF2-40B4-BE49-F238E27FC236}">
                <a16:creationId xmlns:a16="http://schemas.microsoft.com/office/drawing/2014/main" id="{37FE0F34-F3E9-4BB5-B5C5-902C0139B60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1200" y="2379132"/>
            <a:ext cx="10854267" cy="20150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09365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70B81DE-DBB7-936D-F0FB-3E852A6D98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5652" y="616580"/>
            <a:ext cx="11860696" cy="511375"/>
          </a:xfr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algn="ctr" defTabSz="457200"/>
            <a:br>
              <a:rPr lang="es-PE" sz="2000" b="1" dirty="0">
                <a:latin typeface="Arial Narrow" panose="020B0606020202030204" pitchFamily="34" charset="0"/>
                <a:ea typeface="+mn-ea"/>
                <a:cs typeface="Arial" panose="020B0604020202020204" pitchFamily="34" charset="0"/>
              </a:rPr>
            </a:br>
            <a:r>
              <a:rPr lang="es-PE" sz="2700" b="1" dirty="0">
                <a:latin typeface="Arial Narrow" panose="020B0606020202030204" pitchFamily="34" charset="0"/>
                <a:ea typeface="+mn-ea"/>
                <a:cs typeface="Arial" panose="020B0604020202020204" pitchFamily="34" charset="0"/>
              </a:rPr>
              <a:t>CASOS DE OROPOUCHE; </a:t>
            </a:r>
            <a:r>
              <a:rPr lang="es-PE" sz="2700" b="1" dirty="0">
                <a:latin typeface="Arial Narrow" panose="020B0606020202030204" pitchFamily="34" charset="0"/>
                <a:cs typeface="Arial" panose="020B0604020202020204" pitchFamily="34" charset="0"/>
              </a:rPr>
              <a:t>PROVINCIA DE ALTO AMAZONAS</a:t>
            </a:r>
            <a:r>
              <a:rPr lang="es-PE" sz="2700" b="1" dirty="0">
                <a:latin typeface="Arial Narrow" panose="020B0606020202030204" pitchFamily="34" charset="0"/>
                <a:ea typeface="+mn-ea"/>
                <a:cs typeface="Arial" panose="020B0604020202020204" pitchFamily="34" charset="0"/>
              </a:rPr>
              <a:t>; ZONAS HASTA LA S.E.</a:t>
            </a:r>
            <a:r>
              <a:rPr lang="es-PE" sz="2700" b="1" dirty="0">
                <a:latin typeface="Arial Narrow" panose="020B0606020202030204" pitchFamily="34" charset="0"/>
                <a:cs typeface="Arial" panose="020B0604020202020204" pitchFamily="34" charset="0"/>
              </a:rPr>
              <a:t> 26 </a:t>
            </a:r>
            <a:r>
              <a:rPr lang="es-PE" sz="2700" b="1" dirty="0">
                <a:latin typeface="Arial Narrow" panose="020B0606020202030204" pitchFamily="34" charset="0"/>
                <a:ea typeface="+mn-ea"/>
                <a:cs typeface="Arial" panose="020B0604020202020204" pitchFamily="34" charset="0"/>
              </a:rPr>
              <a:t>- 2025</a:t>
            </a:r>
            <a:br>
              <a:rPr lang="es-PE" sz="2700" b="1" dirty="0">
                <a:latin typeface="Arial Narrow" panose="020B0606020202030204" pitchFamily="34" charset="0"/>
                <a:ea typeface="+mn-ea"/>
                <a:cs typeface="Arial" panose="020B0604020202020204" pitchFamily="34" charset="0"/>
              </a:rPr>
            </a:br>
            <a:endParaRPr lang="es-PE" sz="2700" b="1" dirty="0">
              <a:latin typeface="Arial Narrow" panose="020B0606020202030204" pitchFamily="34" charset="0"/>
              <a:ea typeface="+mn-ea"/>
              <a:cs typeface="Arial" panose="020B0604020202020204" pitchFamily="34" charset="0"/>
            </a:endParaRPr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9FDF966D-6517-FAE4-78C2-EAD4BE096E3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810" y="6553174"/>
            <a:ext cx="2414225" cy="304826"/>
          </a:xfrm>
          <a:prstGeom prst="rect">
            <a:avLst/>
          </a:prstGeom>
        </p:spPr>
      </p:pic>
      <p:pic>
        <p:nvPicPr>
          <p:cNvPr id="3" name="Imagen 2">
            <a:extLst>
              <a:ext uri="{FF2B5EF4-FFF2-40B4-BE49-F238E27FC236}">
                <a16:creationId xmlns:a16="http://schemas.microsoft.com/office/drawing/2014/main" id="{8299A5B3-A949-4273-B8E2-DC075FACCDF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9810" y="1507067"/>
            <a:ext cx="11926538" cy="39962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387022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E5F348B3-B3E9-4458-8889-43C2232B4C3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7506" y="6443133"/>
            <a:ext cx="2651990" cy="384784"/>
          </a:xfrm>
          <a:prstGeom prst="rect">
            <a:avLst/>
          </a:prstGeom>
        </p:spPr>
      </p:pic>
      <p:sp>
        <p:nvSpPr>
          <p:cNvPr id="8" name="CuadroTexto 7">
            <a:extLst>
              <a:ext uri="{FF2B5EF4-FFF2-40B4-BE49-F238E27FC236}">
                <a16:creationId xmlns:a16="http://schemas.microsoft.com/office/drawing/2014/main" id="{3D219E21-5ACD-1B97-E7B0-D45B6A879F5D}"/>
              </a:ext>
            </a:extLst>
          </p:cNvPr>
          <p:cNvSpPr txBox="1"/>
          <p:nvPr/>
        </p:nvSpPr>
        <p:spPr>
          <a:xfrm>
            <a:off x="444616" y="579505"/>
            <a:ext cx="11160362" cy="707886"/>
          </a:xfrm>
          <a:prstGeom prst="rect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2000" b="1" dirty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CASOS DE OROPOUCHE POR ETAPAS DE VIDA, PROVINCIA DE ALTO AMAZONAS, 2025 (S.E. 26)</a:t>
            </a:r>
            <a:endParaRPr lang="es-PE" sz="2000" b="1" dirty="0">
              <a:latin typeface="Ebrima" panose="02000000000000000000" pitchFamily="2" charset="0"/>
              <a:ea typeface="Ebrima" panose="02000000000000000000" pitchFamily="2" charset="0"/>
              <a:cs typeface="Ebrima" panose="02000000000000000000" pitchFamily="2" charset="0"/>
            </a:endParaRPr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9B654C1A-E371-40CD-8BE3-922C474866A8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19062" t="4891" r="9257" b="5100"/>
          <a:stretch/>
        </p:blipFill>
        <p:spPr>
          <a:xfrm>
            <a:off x="629629" y="1913466"/>
            <a:ext cx="4585838" cy="2836334"/>
          </a:xfrm>
          <a:prstGeom prst="rect">
            <a:avLst/>
          </a:prstGeom>
          <a:ln w="3175">
            <a:solidFill>
              <a:schemeClr val="tx1"/>
            </a:solidFill>
          </a:ln>
        </p:spPr>
      </p:pic>
      <p:pic>
        <p:nvPicPr>
          <p:cNvPr id="4" name="Imagen 3">
            <a:extLst>
              <a:ext uri="{FF2B5EF4-FFF2-40B4-BE49-F238E27FC236}">
                <a16:creationId xmlns:a16="http://schemas.microsoft.com/office/drawing/2014/main" id="{333A94EC-FA8C-45DD-B1DE-70E07DD7A00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583237" y="1885950"/>
            <a:ext cx="5800725" cy="2863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17020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>
            <a:extLst>
              <a:ext uri="{FF2B5EF4-FFF2-40B4-BE49-F238E27FC236}">
                <a16:creationId xmlns:a16="http://schemas.microsoft.com/office/drawing/2014/main" id="{0918450D-CFC5-4533-9472-8C0BDDD19C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5866" y="365126"/>
            <a:ext cx="10456333" cy="1048808"/>
          </a:xfrm>
          <a:prstGeom prst="rect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2400" b="1" dirty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CASOS DE OROPOUCHE, EN GESTANTES EN LA PROVINCIA DE ALTO AMAZONAS,  2025* ; HASTA LA SE-26</a:t>
            </a:r>
            <a:endParaRPr lang="es-PE" sz="2400" b="1" dirty="0">
              <a:solidFill>
                <a:schemeClr val="tx1"/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pic>
        <p:nvPicPr>
          <p:cNvPr id="7" name="Imagen 6">
            <a:extLst>
              <a:ext uri="{FF2B5EF4-FFF2-40B4-BE49-F238E27FC236}">
                <a16:creationId xmlns:a16="http://schemas.microsoft.com/office/drawing/2014/main" id="{CEED4D26-5517-4A85-8544-393CDDB2B2E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810" y="6492874"/>
            <a:ext cx="2414225" cy="365126"/>
          </a:xfrm>
          <a:prstGeom prst="rect">
            <a:avLst/>
          </a:prstGeom>
        </p:spPr>
      </p:pic>
      <p:pic>
        <p:nvPicPr>
          <p:cNvPr id="3" name="Imagen 2">
            <a:extLst>
              <a:ext uri="{FF2B5EF4-FFF2-40B4-BE49-F238E27FC236}">
                <a16:creationId xmlns:a16="http://schemas.microsoft.com/office/drawing/2014/main" id="{0470DBB6-571A-4E7E-B203-61A1190810D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92200" y="1938866"/>
            <a:ext cx="10066867" cy="25061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32862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F76B0B5-FDCD-96EE-4BC5-9F553E4B6D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5001" y="2077420"/>
            <a:ext cx="10515600" cy="4351338"/>
          </a:xfrm>
          <a:ln>
            <a:noFill/>
          </a:ln>
        </p:spPr>
        <p:txBody>
          <a:bodyPr/>
          <a:lstStyle/>
          <a:p>
            <a:pPr marL="0" indent="0" algn="ctr">
              <a:buNone/>
            </a:pPr>
            <a:r>
              <a:rPr lang="es-MX" sz="12000" u="sng" dirty="0">
                <a:solidFill>
                  <a:schemeClr val="accent4">
                    <a:lumMod val="75000"/>
                  </a:schemeClr>
                </a:solidFill>
                <a:latin typeface="Arial Rounded MT Bold" panose="020F0704030504030204" pitchFamily="34" charset="0"/>
              </a:rPr>
              <a:t>GRACIAS</a:t>
            </a:r>
            <a:r>
              <a:rPr lang="es-MX" sz="12000" dirty="0">
                <a:solidFill>
                  <a:schemeClr val="accent4">
                    <a:lumMod val="75000"/>
                  </a:schemeClr>
                </a:solidFill>
                <a:latin typeface="Arial Rounded MT Bold" panose="020F0704030504030204" pitchFamily="34" charset="0"/>
              </a:rPr>
              <a:t> </a:t>
            </a:r>
          </a:p>
          <a:p>
            <a:pPr marL="0" indent="0" algn="ctr">
              <a:buNone/>
            </a:pPr>
            <a:r>
              <a:rPr lang="es-MX" b="1" dirty="0"/>
              <a:t>Equipo de Epidemiologia-DRSAA</a:t>
            </a:r>
            <a:endParaRPr lang="es-PE" b="1" dirty="0"/>
          </a:p>
        </p:txBody>
      </p:sp>
    </p:spTree>
    <p:extLst>
      <p:ext uri="{BB962C8B-B14F-4D97-AF65-F5344CB8AC3E}">
        <p14:creationId xmlns:p14="http://schemas.microsoft.com/office/powerpoint/2010/main" val="22338121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16793</TotalTime>
  <Words>104</Words>
  <Application>Microsoft Office PowerPoint</Application>
  <PresentationFormat>Panorámica</PresentationFormat>
  <Paragraphs>8</Paragraphs>
  <Slides>6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13" baseType="lpstr">
      <vt:lpstr>Arial</vt:lpstr>
      <vt:lpstr>Arial Narrow</vt:lpstr>
      <vt:lpstr>Arial Rounded MT Bold</vt:lpstr>
      <vt:lpstr>Calibri</vt:lpstr>
      <vt:lpstr>Calibri Light</vt:lpstr>
      <vt:lpstr>Ebrima</vt:lpstr>
      <vt:lpstr>Tema de Office</vt:lpstr>
      <vt:lpstr>Presentación de PowerPoint</vt:lpstr>
      <vt:lpstr>  CASOS DE OROPOUCHE; PROVINCIA DE ALTO AMAZONAS, HASTA LA S.E. 26 - 2025 </vt:lpstr>
      <vt:lpstr> CASOS DE OROPOUCHE; PROVINCIA DE ALTO AMAZONAS; ZONAS HASTA LA S.E. 26 - 2025 </vt:lpstr>
      <vt:lpstr>Presentación de PowerPoint</vt:lpstr>
      <vt:lpstr>CASOS DE OROPOUCHE, EN GESTANTES EN LA PROVINCIA DE ALTO AMAZONAS,  2025* ; HASTA LA SE-26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User</dc:creator>
  <cp:lastModifiedBy>EPI-ONE</cp:lastModifiedBy>
  <cp:revision>1436</cp:revision>
  <cp:lastPrinted>2024-04-19T12:48:51Z</cp:lastPrinted>
  <dcterms:created xsi:type="dcterms:W3CDTF">2022-03-02T03:55:23Z</dcterms:created>
  <dcterms:modified xsi:type="dcterms:W3CDTF">2025-07-03T20:48:47Z</dcterms:modified>
</cp:coreProperties>
</file>